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91" r:id="rId3"/>
    <p:sldId id="292" r:id="rId4"/>
    <p:sldId id="293" r:id="rId6"/>
    <p:sldId id="351" r:id="rId7"/>
    <p:sldId id="295" r:id="rId8"/>
    <p:sldId id="296" r:id="rId9"/>
    <p:sldId id="297" r:id="rId10"/>
    <p:sldId id="352" r:id="rId11"/>
    <p:sldId id="353" r:id="rId12"/>
    <p:sldId id="421" r:id="rId13"/>
    <p:sldId id="301" r:id="rId14"/>
    <p:sldId id="302" r:id="rId15"/>
    <p:sldId id="322" r:id="rId16"/>
    <p:sldId id="303" r:id="rId17"/>
    <p:sldId id="305" r:id="rId18"/>
    <p:sldId id="306" r:id="rId19"/>
    <p:sldId id="308" r:id="rId20"/>
    <p:sldId id="309" r:id="rId21"/>
    <p:sldId id="310" r:id="rId22"/>
    <p:sldId id="357" r:id="rId23"/>
    <p:sldId id="391" r:id="rId24"/>
    <p:sldId id="393" r:id="rId25"/>
    <p:sldId id="392" r:id="rId26"/>
    <p:sldId id="358" r:id="rId27"/>
    <p:sldId id="354" r:id="rId28"/>
    <p:sldId id="360" r:id="rId29"/>
    <p:sldId id="359" r:id="rId30"/>
    <p:sldId id="374" r:id="rId31"/>
    <p:sldId id="355" r:id="rId32"/>
    <p:sldId id="356" r:id="rId33"/>
    <p:sldId id="361" r:id="rId34"/>
    <p:sldId id="416" r:id="rId35"/>
    <p:sldId id="417" r:id="rId36"/>
    <p:sldId id="418" r:id="rId37"/>
    <p:sldId id="328" r:id="rId38"/>
    <p:sldId id="363" r:id="rId39"/>
    <p:sldId id="362" r:id="rId40"/>
    <p:sldId id="371" r:id="rId41"/>
    <p:sldId id="364" r:id="rId42"/>
    <p:sldId id="344" r:id="rId43"/>
    <p:sldId id="372" r:id="rId44"/>
    <p:sldId id="419" r:id="rId45"/>
    <p:sldId id="420" r:id="rId46"/>
    <p:sldId id="369" r:id="rId47"/>
    <p:sldId id="366" r:id="rId48"/>
    <p:sldId id="367" r:id="rId49"/>
    <p:sldId id="461" r:id="rId50"/>
    <p:sldId id="368" r:id="rId51"/>
    <p:sldId id="370" r:id="rId52"/>
    <p:sldId id="462" r:id="rId53"/>
    <p:sldId id="330" r:id="rId5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252" autoAdjust="0"/>
  </p:normalViewPr>
  <p:slideViewPr>
    <p:cSldViewPr>
      <p:cViewPr varScale="1">
        <p:scale>
          <a:sx n="68" d="100"/>
          <a:sy n="68" d="100"/>
        </p:scale>
        <p:origin x="1240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F17C84-8395-4E33-8F8A-878E46DB1974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26FAA2-A785-4E15-BA91-A671C9AEEFB8}">
      <dgm:prSet phldrT="[文本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rgbClr val="FFC000"/>
        </a:solidFill>
      </dgm:spPr>
      <dgm:t>
        <a:bodyPr/>
        <a:lstStyle/>
        <a:p>
          <a:r>
            <a:rPr lang="zh-CN" altLang="en-US" sz="3000" b="1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DC5A5485-2017-4B8A-A025-F8EB1C144AE7}" cxnId="{0921E3B3-CFF1-44F4-AE28-E5AF08652D93}" type="parTrans">
      <dgm:prSet/>
      <dgm:spPr/>
      <dgm:t>
        <a:bodyPr/>
        <a:lstStyle/>
        <a:p>
          <a:endParaRPr lang="zh-CN" altLang="en-US"/>
        </a:p>
      </dgm:t>
    </dgm:pt>
    <dgm:pt modelId="{F4E49FB6-BAEC-4D61-AE0D-5FA9F57F40D1}" cxnId="{0921E3B3-CFF1-44F4-AE28-E5AF08652D93}" type="sibTrans">
      <dgm:prSet/>
      <dgm:spPr/>
      <dgm:t>
        <a:bodyPr/>
        <a:lstStyle/>
        <a:p>
          <a:endParaRPr lang="zh-CN" altLang="en-US"/>
        </a:p>
      </dgm:t>
    </dgm:pt>
    <dgm:pt modelId="{8A1426EB-7DE3-47DE-897B-C3F4E225F151}">
      <dgm:prSet custT="1"/>
      <dgm:spPr>
        <a:solidFill>
          <a:schemeClr val="accent1"/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实验任务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5E1DE535-F758-4E5A-A596-F658C82B99AA}" cxnId="{C6FB9924-1262-4FE8-987A-7EEEC5066D76}" type="parTrans">
      <dgm:prSet/>
      <dgm:spPr/>
      <dgm:t>
        <a:bodyPr/>
        <a:lstStyle/>
        <a:p>
          <a:endParaRPr lang="zh-CN" altLang="en-US"/>
        </a:p>
      </dgm:t>
    </dgm:pt>
    <dgm:pt modelId="{48CD5674-3BA7-467A-B1BC-0E209553F8F5}" cxnId="{C6FB9924-1262-4FE8-987A-7EEEC5066D76}" type="sibTrans">
      <dgm:prSet/>
      <dgm:spPr/>
      <dgm:t>
        <a:bodyPr/>
        <a:lstStyle/>
        <a:p>
          <a:endParaRPr lang="zh-CN" altLang="en-US"/>
        </a:p>
      </dgm:t>
    </dgm:pt>
    <dgm:pt modelId="{7944E05A-E851-4FEB-8F65-54CF019D8607}">
      <dgm:prSet custT="1"/>
      <dgm:spPr>
        <a:solidFill>
          <a:schemeClr val="accent1"/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实验原理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0F3C0A4D-422E-4D5C-84BF-B52F1F9563BD}" cxnId="{320F9200-9DA5-4C03-8762-402CDDF34FD6}" type="parTrans">
      <dgm:prSet/>
      <dgm:spPr/>
      <dgm:t>
        <a:bodyPr/>
        <a:lstStyle/>
        <a:p>
          <a:endParaRPr lang="zh-CN" altLang="en-US"/>
        </a:p>
      </dgm:t>
    </dgm:pt>
    <dgm:pt modelId="{8CEBE258-FF7B-4FD6-B0A3-996FD24690A1}" cxnId="{320F9200-9DA5-4C03-8762-402CDDF34FD6}" type="sibTrans">
      <dgm:prSet/>
      <dgm:spPr/>
      <dgm:t>
        <a:bodyPr/>
        <a:lstStyle/>
        <a:p>
          <a:endParaRPr lang="zh-CN" altLang="en-US"/>
        </a:p>
      </dgm:t>
    </dgm:pt>
    <dgm:pt modelId="{607E526C-60CD-4A98-A71B-78FCE2BC42A5}">
      <dgm:prSet custT="1"/>
      <dgm:spPr>
        <a:solidFill>
          <a:schemeClr val="accent1"/>
        </a:solidFill>
      </dgm:spPr>
      <dgm:t>
        <a:bodyPr/>
        <a:lstStyle/>
        <a:p>
          <a:pPr algn="l"/>
          <a:r>
            <a:rPr lang="zh-CN" altLang="en-US" sz="3000" b="1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38642E36-63AA-4DAC-B37E-80BEE3388E34}" cxnId="{D408B828-1DF1-441D-8A87-A60851E723F9}" type="parTrans">
      <dgm:prSet/>
      <dgm:spPr/>
      <dgm:t>
        <a:bodyPr/>
        <a:lstStyle/>
        <a:p>
          <a:endParaRPr lang="zh-CN" altLang="en-US"/>
        </a:p>
      </dgm:t>
    </dgm:pt>
    <dgm:pt modelId="{D8248EBF-9B89-4041-B322-22ED41F058DA}" cxnId="{D408B828-1DF1-441D-8A87-A60851E723F9}" type="sibTrans">
      <dgm:prSet/>
      <dgm:spPr/>
      <dgm:t>
        <a:bodyPr/>
        <a:lstStyle/>
        <a:p>
          <a:endParaRPr lang="zh-CN" altLang="en-US"/>
        </a:p>
      </dgm:t>
    </dgm:pt>
    <dgm:pt modelId="{1B922EBE-B39C-4873-8CC5-9E93797307C1}" type="pres">
      <dgm:prSet presAssocID="{89F17C84-8395-4E33-8F8A-878E46DB197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7CDB5B95-D570-47D8-BCE0-E552F8830E24}" type="pres">
      <dgm:prSet presAssocID="{89F17C84-8395-4E33-8F8A-878E46DB1974}" presName="Name1" presStyleCnt="0"/>
      <dgm:spPr/>
    </dgm:pt>
    <dgm:pt modelId="{8C163561-368A-464B-8AC3-290847416772}" type="pres">
      <dgm:prSet presAssocID="{89F17C84-8395-4E33-8F8A-878E46DB1974}" presName="cycle" presStyleCnt="0"/>
      <dgm:spPr/>
    </dgm:pt>
    <dgm:pt modelId="{239A010D-535F-44FF-8274-A74669569E25}" type="pres">
      <dgm:prSet presAssocID="{89F17C84-8395-4E33-8F8A-878E46DB1974}" presName="srcNode" presStyleLbl="node1" presStyleIdx="0" presStyleCnt="4"/>
      <dgm:spPr/>
    </dgm:pt>
    <dgm:pt modelId="{7D320737-378C-4B8C-AEBD-51068216900B}" type="pres">
      <dgm:prSet presAssocID="{89F17C84-8395-4E33-8F8A-878E46DB1974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C626C0FB-4623-4A86-B194-30FC7A43F690}" type="pres">
      <dgm:prSet presAssocID="{89F17C84-8395-4E33-8F8A-878E46DB1974}" presName="extraNode" presStyleLbl="node1" presStyleIdx="0" presStyleCnt="4"/>
      <dgm:spPr/>
    </dgm:pt>
    <dgm:pt modelId="{0DB23378-0D9E-489E-B056-8FF32F56CCC3}" type="pres">
      <dgm:prSet presAssocID="{89F17C84-8395-4E33-8F8A-878E46DB1974}" presName="dstNode" presStyleLbl="node1" presStyleIdx="0" presStyleCnt="4"/>
      <dgm:spPr/>
    </dgm:pt>
    <dgm:pt modelId="{411AB55B-A6A8-48D0-B24D-1FE0443D1EDB}" type="pres">
      <dgm:prSet presAssocID="{AA26FAA2-A785-4E15-BA91-A671C9AEEFB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EFC6DF-9B9D-4498-9FCB-69AB4CF71398}" type="pres">
      <dgm:prSet presAssocID="{AA26FAA2-A785-4E15-BA91-A671C9AEEFB8}" presName="accent_1" presStyleCnt="0"/>
      <dgm:spPr/>
    </dgm:pt>
    <dgm:pt modelId="{3A93CF4B-2409-4FAC-8ACE-009A6101783F}" type="pres">
      <dgm:prSet presAssocID="{AA26FAA2-A785-4E15-BA91-A671C9AEEFB8}" presName="accentRepeatNode" presStyleLbl="solidFgAcc1" presStyleIdx="0" presStyleCnt="4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/>
        </a:p>
      </dgm:t>
    </dgm:pt>
    <dgm:pt modelId="{D3F14193-5855-4C09-A68A-0623D31128DF}" type="pres">
      <dgm:prSet presAssocID="{8A1426EB-7DE3-47DE-897B-C3F4E225F15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8A115F-6910-49FF-9795-3847D8CBD453}" type="pres">
      <dgm:prSet presAssocID="{8A1426EB-7DE3-47DE-897B-C3F4E225F151}" presName="accent_2" presStyleCnt="0"/>
      <dgm:spPr/>
    </dgm:pt>
    <dgm:pt modelId="{BAAE23CF-93E1-4283-B216-8A16E8BF43B5}" type="pres">
      <dgm:prSet presAssocID="{8A1426EB-7DE3-47DE-897B-C3F4E225F151}" presName="accentRepeatNode" presStyleLbl="solidFgAcc1" presStyleIdx="1" presStyleCnt="4"/>
      <dgm:spPr/>
    </dgm:pt>
    <dgm:pt modelId="{CC9EE4F8-9490-427F-B10E-0E9D697AC42E}" type="pres">
      <dgm:prSet presAssocID="{7944E05A-E851-4FEB-8F65-54CF019D860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854AA3-86D7-4DB5-AA36-6F45C724EA1C}" type="pres">
      <dgm:prSet presAssocID="{7944E05A-E851-4FEB-8F65-54CF019D8607}" presName="accent_3" presStyleCnt="0"/>
      <dgm:spPr/>
    </dgm:pt>
    <dgm:pt modelId="{CC93471B-25DF-4061-9EB5-45EAA8B6183F}" type="pres">
      <dgm:prSet presAssocID="{7944E05A-E851-4FEB-8F65-54CF019D8607}" presName="accentRepeatNode" presStyleLbl="solidFgAcc1" presStyleIdx="2" presStyleCnt="4"/>
      <dgm:spPr/>
    </dgm:pt>
    <dgm:pt modelId="{596E06D9-740A-4EB7-99D6-26FD9CA88D40}" type="pres">
      <dgm:prSet presAssocID="{607E526C-60CD-4A98-A71B-78FCE2BC42A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31F968-0A05-4BA8-92EC-3061E9C2118F}" type="pres">
      <dgm:prSet presAssocID="{607E526C-60CD-4A98-A71B-78FCE2BC42A5}" presName="accent_4" presStyleCnt="0"/>
      <dgm:spPr/>
    </dgm:pt>
    <dgm:pt modelId="{DD20F751-607D-41DA-9959-BD7BBF1B3E8D}" type="pres">
      <dgm:prSet presAssocID="{607E526C-60CD-4A98-A71B-78FCE2BC42A5}" presName="accentRepeatNode" presStyleLbl="solidFgAcc1" presStyleIdx="3" presStyleCnt="4"/>
      <dgm:spPr/>
    </dgm:pt>
  </dgm:ptLst>
  <dgm:cxnLst>
    <dgm:cxn modelId="{0921E3B3-CFF1-44F4-AE28-E5AF08652D93}" srcId="{89F17C84-8395-4E33-8F8A-878E46DB1974}" destId="{AA26FAA2-A785-4E15-BA91-A671C9AEEFB8}" srcOrd="0" destOrd="0" parTransId="{DC5A5485-2017-4B8A-A025-F8EB1C144AE7}" sibTransId="{F4E49FB6-BAEC-4D61-AE0D-5FA9F57F40D1}"/>
    <dgm:cxn modelId="{64AD8348-7799-471A-B1C6-4475A3C0A180}" type="presOf" srcId="{607E526C-60CD-4A98-A71B-78FCE2BC42A5}" destId="{596E06D9-740A-4EB7-99D6-26FD9CA88D40}" srcOrd="0" destOrd="0" presId="urn:microsoft.com/office/officeart/2008/layout/VerticalCurvedList"/>
    <dgm:cxn modelId="{C6FB9924-1262-4FE8-987A-7EEEC5066D76}" srcId="{89F17C84-8395-4E33-8F8A-878E46DB1974}" destId="{8A1426EB-7DE3-47DE-897B-C3F4E225F151}" srcOrd="1" destOrd="0" parTransId="{5E1DE535-F758-4E5A-A596-F658C82B99AA}" sibTransId="{48CD5674-3BA7-467A-B1BC-0E209553F8F5}"/>
    <dgm:cxn modelId="{AF550F45-7969-4E3A-B3D6-F40121DF470C}" type="presOf" srcId="{89F17C84-8395-4E33-8F8A-878E46DB1974}" destId="{1B922EBE-B39C-4873-8CC5-9E93797307C1}" srcOrd="0" destOrd="0" presId="urn:microsoft.com/office/officeart/2008/layout/VerticalCurvedList"/>
    <dgm:cxn modelId="{320F9200-9DA5-4C03-8762-402CDDF34FD6}" srcId="{89F17C84-8395-4E33-8F8A-878E46DB1974}" destId="{7944E05A-E851-4FEB-8F65-54CF019D8607}" srcOrd="2" destOrd="0" parTransId="{0F3C0A4D-422E-4D5C-84BF-B52F1F9563BD}" sibTransId="{8CEBE258-FF7B-4FD6-B0A3-996FD24690A1}"/>
    <dgm:cxn modelId="{D408B828-1DF1-441D-8A87-A60851E723F9}" srcId="{89F17C84-8395-4E33-8F8A-878E46DB1974}" destId="{607E526C-60CD-4A98-A71B-78FCE2BC42A5}" srcOrd="3" destOrd="0" parTransId="{38642E36-63AA-4DAC-B37E-80BEE3388E34}" sibTransId="{D8248EBF-9B89-4041-B322-22ED41F058DA}"/>
    <dgm:cxn modelId="{31FB963E-71C5-4761-925B-1F59BE169018}" type="presOf" srcId="{F4E49FB6-BAEC-4D61-AE0D-5FA9F57F40D1}" destId="{7D320737-378C-4B8C-AEBD-51068216900B}" srcOrd="0" destOrd="0" presId="urn:microsoft.com/office/officeart/2008/layout/VerticalCurvedList"/>
    <dgm:cxn modelId="{DFDD68C3-BC29-4955-B8D0-242F719030E3}" type="presOf" srcId="{AA26FAA2-A785-4E15-BA91-A671C9AEEFB8}" destId="{411AB55B-A6A8-48D0-B24D-1FE0443D1EDB}" srcOrd="0" destOrd="0" presId="urn:microsoft.com/office/officeart/2008/layout/VerticalCurvedList"/>
    <dgm:cxn modelId="{E5C2ED91-F4BC-4385-B3AC-24582282BD8F}" type="presOf" srcId="{7944E05A-E851-4FEB-8F65-54CF019D8607}" destId="{CC9EE4F8-9490-427F-B10E-0E9D697AC42E}" srcOrd="0" destOrd="0" presId="urn:microsoft.com/office/officeart/2008/layout/VerticalCurvedList"/>
    <dgm:cxn modelId="{22A550C9-86DD-4C14-8013-68FAD325BE3F}" type="presOf" srcId="{8A1426EB-7DE3-47DE-897B-C3F4E225F151}" destId="{D3F14193-5855-4C09-A68A-0623D31128DF}" srcOrd="0" destOrd="0" presId="urn:microsoft.com/office/officeart/2008/layout/VerticalCurvedList"/>
    <dgm:cxn modelId="{7AAD4C7C-9F54-4241-94B2-C2D844D974EC}" type="presParOf" srcId="{1B922EBE-B39C-4873-8CC5-9E93797307C1}" destId="{7CDB5B95-D570-47D8-BCE0-E552F8830E24}" srcOrd="0" destOrd="0" presId="urn:microsoft.com/office/officeart/2008/layout/VerticalCurvedList"/>
    <dgm:cxn modelId="{3755B15F-E3F5-434F-8E98-28D5449549CF}" type="presParOf" srcId="{7CDB5B95-D570-47D8-BCE0-E552F8830E24}" destId="{8C163561-368A-464B-8AC3-290847416772}" srcOrd="0" destOrd="0" presId="urn:microsoft.com/office/officeart/2008/layout/VerticalCurvedList"/>
    <dgm:cxn modelId="{853BEDB9-D657-4A99-8A26-AA44DAB8A8C1}" type="presParOf" srcId="{8C163561-368A-464B-8AC3-290847416772}" destId="{239A010D-535F-44FF-8274-A74669569E25}" srcOrd="0" destOrd="0" presId="urn:microsoft.com/office/officeart/2008/layout/VerticalCurvedList"/>
    <dgm:cxn modelId="{3232ABB4-B1F6-4078-8070-B149C05559B9}" type="presParOf" srcId="{8C163561-368A-464B-8AC3-290847416772}" destId="{7D320737-378C-4B8C-AEBD-51068216900B}" srcOrd="1" destOrd="0" presId="urn:microsoft.com/office/officeart/2008/layout/VerticalCurvedList"/>
    <dgm:cxn modelId="{F34E27ED-EE95-46BF-8E8B-E136AA386D5D}" type="presParOf" srcId="{8C163561-368A-464B-8AC3-290847416772}" destId="{C626C0FB-4623-4A86-B194-30FC7A43F690}" srcOrd="2" destOrd="0" presId="urn:microsoft.com/office/officeart/2008/layout/VerticalCurvedList"/>
    <dgm:cxn modelId="{3693A69A-7139-45CE-95EC-B9F04BFD44DC}" type="presParOf" srcId="{8C163561-368A-464B-8AC3-290847416772}" destId="{0DB23378-0D9E-489E-B056-8FF32F56CCC3}" srcOrd="3" destOrd="0" presId="urn:microsoft.com/office/officeart/2008/layout/VerticalCurvedList"/>
    <dgm:cxn modelId="{1B8DBA21-5D6F-4F55-A223-8FE5EED80401}" type="presParOf" srcId="{7CDB5B95-D570-47D8-BCE0-E552F8830E24}" destId="{411AB55B-A6A8-48D0-B24D-1FE0443D1EDB}" srcOrd="1" destOrd="0" presId="urn:microsoft.com/office/officeart/2008/layout/VerticalCurvedList"/>
    <dgm:cxn modelId="{70E5E95E-4552-4C1D-B128-08925015D41B}" type="presParOf" srcId="{7CDB5B95-D570-47D8-BCE0-E552F8830E24}" destId="{62EFC6DF-9B9D-4498-9FCB-69AB4CF71398}" srcOrd="2" destOrd="0" presId="urn:microsoft.com/office/officeart/2008/layout/VerticalCurvedList"/>
    <dgm:cxn modelId="{63F44C7A-843B-4B5F-9985-C188EEBAD729}" type="presParOf" srcId="{62EFC6DF-9B9D-4498-9FCB-69AB4CF71398}" destId="{3A93CF4B-2409-4FAC-8ACE-009A6101783F}" srcOrd="0" destOrd="0" presId="urn:microsoft.com/office/officeart/2008/layout/VerticalCurvedList"/>
    <dgm:cxn modelId="{D401F2A4-5327-4BB5-97CE-ED5FB23541E1}" type="presParOf" srcId="{7CDB5B95-D570-47D8-BCE0-E552F8830E24}" destId="{D3F14193-5855-4C09-A68A-0623D31128DF}" srcOrd="3" destOrd="0" presId="urn:microsoft.com/office/officeart/2008/layout/VerticalCurvedList"/>
    <dgm:cxn modelId="{C63516DE-2852-42F8-96ED-42DFC23B441E}" type="presParOf" srcId="{7CDB5B95-D570-47D8-BCE0-E552F8830E24}" destId="{BD8A115F-6910-49FF-9795-3847D8CBD453}" srcOrd="4" destOrd="0" presId="urn:microsoft.com/office/officeart/2008/layout/VerticalCurvedList"/>
    <dgm:cxn modelId="{EA7CAC22-07DE-4AFB-9F3C-1F3109378035}" type="presParOf" srcId="{BD8A115F-6910-49FF-9795-3847D8CBD453}" destId="{BAAE23CF-93E1-4283-B216-8A16E8BF43B5}" srcOrd="0" destOrd="0" presId="urn:microsoft.com/office/officeart/2008/layout/VerticalCurvedList"/>
    <dgm:cxn modelId="{9CBE37DF-906F-4557-8B13-E888A1D946E2}" type="presParOf" srcId="{7CDB5B95-D570-47D8-BCE0-E552F8830E24}" destId="{CC9EE4F8-9490-427F-B10E-0E9D697AC42E}" srcOrd="5" destOrd="0" presId="urn:microsoft.com/office/officeart/2008/layout/VerticalCurvedList"/>
    <dgm:cxn modelId="{25207ACC-24AA-492B-8528-1C00C4829B66}" type="presParOf" srcId="{7CDB5B95-D570-47D8-BCE0-E552F8830E24}" destId="{99854AA3-86D7-4DB5-AA36-6F45C724EA1C}" srcOrd="6" destOrd="0" presId="urn:microsoft.com/office/officeart/2008/layout/VerticalCurvedList"/>
    <dgm:cxn modelId="{613652F5-8126-4813-A768-BE936F6E497F}" type="presParOf" srcId="{99854AA3-86D7-4DB5-AA36-6F45C724EA1C}" destId="{CC93471B-25DF-4061-9EB5-45EAA8B6183F}" srcOrd="0" destOrd="0" presId="urn:microsoft.com/office/officeart/2008/layout/VerticalCurvedList"/>
    <dgm:cxn modelId="{41D8503C-3D0B-4BB0-8AD4-D1A91DFE0722}" type="presParOf" srcId="{7CDB5B95-D570-47D8-BCE0-E552F8830E24}" destId="{596E06D9-740A-4EB7-99D6-26FD9CA88D40}" srcOrd="7" destOrd="0" presId="urn:microsoft.com/office/officeart/2008/layout/VerticalCurvedList"/>
    <dgm:cxn modelId="{731C4479-0678-4986-8A6E-AD3D96E126E9}" type="presParOf" srcId="{7CDB5B95-D570-47D8-BCE0-E552F8830E24}" destId="{9031F968-0A05-4BA8-92EC-3061E9C2118F}" srcOrd="8" destOrd="0" presId="urn:microsoft.com/office/officeart/2008/layout/VerticalCurvedList"/>
    <dgm:cxn modelId="{552984E4-FCDA-496C-A2D1-172BE169A2CB}" type="presParOf" srcId="{9031F968-0A05-4BA8-92EC-3061E9C2118F}" destId="{DD20F751-607D-41DA-9959-BD7BBF1B3E8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F17C84-8395-4E33-8F8A-878E46DB1974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26FAA2-A785-4E15-BA91-A671C9AEEFB8}">
      <dgm:prSet phldrT="[文本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3000" b="1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DC5A5485-2017-4B8A-A025-F8EB1C144AE7}" cxnId="{0921E3B3-CFF1-44F4-AE28-E5AF08652D93}" type="parTrans">
      <dgm:prSet/>
      <dgm:spPr/>
      <dgm:t>
        <a:bodyPr/>
        <a:lstStyle/>
        <a:p>
          <a:endParaRPr lang="zh-CN" altLang="en-US"/>
        </a:p>
      </dgm:t>
    </dgm:pt>
    <dgm:pt modelId="{F4E49FB6-BAEC-4D61-AE0D-5FA9F57F40D1}" cxnId="{0921E3B3-CFF1-44F4-AE28-E5AF08652D93}" type="sibTrans">
      <dgm:prSet/>
      <dgm:spPr/>
      <dgm:t>
        <a:bodyPr/>
        <a:lstStyle/>
        <a:p>
          <a:endParaRPr lang="zh-CN" altLang="en-US"/>
        </a:p>
      </dgm:t>
    </dgm:pt>
    <dgm:pt modelId="{8A1426EB-7DE3-47DE-897B-C3F4E225F151}">
      <dgm:prSet custT="1"/>
      <dgm:spPr>
        <a:solidFill>
          <a:srgbClr val="FFC000"/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实验任务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5E1DE535-F758-4E5A-A596-F658C82B99AA}" cxnId="{C6FB9924-1262-4FE8-987A-7EEEC5066D76}" type="parTrans">
      <dgm:prSet/>
      <dgm:spPr/>
      <dgm:t>
        <a:bodyPr/>
        <a:lstStyle/>
        <a:p>
          <a:endParaRPr lang="zh-CN" altLang="en-US"/>
        </a:p>
      </dgm:t>
    </dgm:pt>
    <dgm:pt modelId="{48CD5674-3BA7-467A-B1BC-0E209553F8F5}" cxnId="{C6FB9924-1262-4FE8-987A-7EEEC5066D76}" type="sibTrans">
      <dgm:prSet/>
      <dgm:spPr/>
      <dgm:t>
        <a:bodyPr/>
        <a:lstStyle/>
        <a:p>
          <a:endParaRPr lang="zh-CN" altLang="en-US"/>
        </a:p>
      </dgm:t>
    </dgm:pt>
    <dgm:pt modelId="{7944E05A-E851-4FEB-8F65-54CF019D8607}">
      <dgm:prSet custT="1"/>
      <dgm:spPr>
        <a:solidFill>
          <a:schemeClr val="accent1"/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实验原理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0F3C0A4D-422E-4D5C-84BF-B52F1F9563BD}" cxnId="{320F9200-9DA5-4C03-8762-402CDDF34FD6}" type="parTrans">
      <dgm:prSet/>
      <dgm:spPr/>
      <dgm:t>
        <a:bodyPr/>
        <a:lstStyle/>
        <a:p>
          <a:endParaRPr lang="zh-CN" altLang="en-US"/>
        </a:p>
      </dgm:t>
    </dgm:pt>
    <dgm:pt modelId="{8CEBE258-FF7B-4FD6-B0A3-996FD24690A1}" cxnId="{320F9200-9DA5-4C03-8762-402CDDF34FD6}" type="sibTrans">
      <dgm:prSet/>
      <dgm:spPr/>
      <dgm:t>
        <a:bodyPr/>
        <a:lstStyle/>
        <a:p>
          <a:endParaRPr lang="zh-CN" altLang="en-US"/>
        </a:p>
      </dgm:t>
    </dgm:pt>
    <dgm:pt modelId="{607E526C-60CD-4A98-A71B-78FCE2BC42A5}">
      <dgm:prSet custT="1"/>
      <dgm:spPr>
        <a:solidFill>
          <a:schemeClr val="accent1"/>
        </a:solidFill>
      </dgm:spPr>
      <dgm:t>
        <a:bodyPr/>
        <a:lstStyle/>
        <a:p>
          <a:pPr algn="l"/>
          <a:r>
            <a:rPr lang="zh-CN" altLang="en-US" sz="3000" b="1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38642E36-63AA-4DAC-B37E-80BEE3388E34}" cxnId="{D408B828-1DF1-441D-8A87-A60851E723F9}" type="parTrans">
      <dgm:prSet/>
      <dgm:spPr/>
      <dgm:t>
        <a:bodyPr/>
        <a:lstStyle/>
        <a:p>
          <a:endParaRPr lang="zh-CN" altLang="en-US"/>
        </a:p>
      </dgm:t>
    </dgm:pt>
    <dgm:pt modelId="{D8248EBF-9B89-4041-B322-22ED41F058DA}" cxnId="{D408B828-1DF1-441D-8A87-A60851E723F9}" type="sibTrans">
      <dgm:prSet/>
      <dgm:spPr/>
      <dgm:t>
        <a:bodyPr/>
        <a:lstStyle/>
        <a:p>
          <a:endParaRPr lang="zh-CN" altLang="en-US"/>
        </a:p>
      </dgm:t>
    </dgm:pt>
    <dgm:pt modelId="{1B922EBE-B39C-4873-8CC5-9E93797307C1}" type="pres">
      <dgm:prSet presAssocID="{89F17C84-8395-4E33-8F8A-878E46DB197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7CDB5B95-D570-47D8-BCE0-E552F8830E24}" type="pres">
      <dgm:prSet presAssocID="{89F17C84-8395-4E33-8F8A-878E46DB1974}" presName="Name1" presStyleCnt="0"/>
      <dgm:spPr/>
    </dgm:pt>
    <dgm:pt modelId="{8C163561-368A-464B-8AC3-290847416772}" type="pres">
      <dgm:prSet presAssocID="{89F17C84-8395-4E33-8F8A-878E46DB1974}" presName="cycle" presStyleCnt="0"/>
      <dgm:spPr/>
    </dgm:pt>
    <dgm:pt modelId="{239A010D-535F-44FF-8274-A74669569E25}" type="pres">
      <dgm:prSet presAssocID="{89F17C84-8395-4E33-8F8A-878E46DB1974}" presName="srcNode" presStyleLbl="node1" presStyleIdx="0" presStyleCnt="4"/>
      <dgm:spPr/>
    </dgm:pt>
    <dgm:pt modelId="{7D320737-378C-4B8C-AEBD-51068216900B}" type="pres">
      <dgm:prSet presAssocID="{89F17C84-8395-4E33-8F8A-878E46DB1974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C626C0FB-4623-4A86-B194-30FC7A43F690}" type="pres">
      <dgm:prSet presAssocID="{89F17C84-8395-4E33-8F8A-878E46DB1974}" presName="extraNode" presStyleLbl="node1" presStyleIdx="0" presStyleCnt="4"/>
      <dgm:spPr/>
    </dgm:pt>
    <dgm:pt modelId="{0DB23378-0D9E-489E-B056-8FF32F56CCC3}" type="pres">
      <dgm:prSet presAssocID="{89F17C84-8395-4E33-8F8A-878E46DB1974}" presName="dstNode" presStyleLbl="node1" presStyleIdx="0" presStyleCnt="4"/>
      <dgm:spPr/>
    </dgm:pt>
    <dgm:pt modelId="{411AB55B-A6A8-48D0-B24D-1FE0443D1EDB}" type="pres">
      <dgm:prSet presAssocID="{AA26FAA2-A785-4E15-BA91-A671C9AEEFB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EFC6DF-9B9D-4498-9FCB-69AB4CF71398}" type="pres">
      <dgm:prSet presAssocID="{AA26FAA2-A785-4E15-BA91-A671C9AEEFB8}" presName="accent_1" presStyleCnt="0"/>
      <dgm:spPr/>
    </dgm:pt>
    <dgm:pt modelId="{3A93CF4B-2409-4FAC-8ACE-009A6101783F}" type="pres">
      <dgm:prSet presAssocID="{AA26FAA2-A785-4E15-BA91-A671C9AEEFB8}" presName="accentRepeatNode" presStyleLbl="solidFgAcc1" presStyleIdx="0" presStyleCnt="4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/>
        </a:p>
      </dgm:t>
    </dgm:pt>
    <dgm:pt modelId="{D3F14193-5855-4C09-A68A-0623D31128DF}" type="pres">
      <dgm:prSet presAssocID="{8A1426EB-7DE3-47DE-897B-C3F4E225F15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8A115F-6910-49FF-9795-3847D8CBD453}" type="pres">
      <dgm:prSet presAssocID="{8A1426EB-7DE3-47DE-897B-C3F4E225F151}" presName="accent_2" presStyleCnt="0"/>
      <dgm:spPr/>
    </dgm:pt>
    <dgm:pt modelId="{BAAE23CF-93E1-4283-B216-8A16E8BF43B5}" type="pres">
      <dgm:prSet presAssocID="{8A1426EB-7DE3-47DE-897B-C3F4E225F151}" presName="accentRepeatNode" presStyleLbl="solidFgAcc1" presStyleIdx="1" presStyleCnt="4"/>
      <dgm:spPr/>
    </dgm:pt>
    <dgm:pt modelId="{CC9EE4F8-9490-427F-B10E-0E9D697AC42E}" type="pres">
      <dgm:prSet presAssocID="{7944E05A-E851-4FEB-8F65-54CF019D860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854AA3-86D7-4DB5-AA36-6F45C724EA1C}" type="pres">
      <dgm:prSet presAssocID="{7944E05A-E851-4FEB-8F65-54CF019D8607}" presName="accent_3" presStyleCnt="0"/>
      <dgm:spPr/>
    </dgm:pt>
    <dgm:pt modelId="{CC93471B-25DF-4061-9EB5-45EAA8B6183F}" type="pres">
      <dgm:prSet presAssocID="{7944E05A-E851-4FEB-8F65-54CF019D8607}" presName="accentRepeatNode" presStyleLbl="solidFgAcc1" presStyleIdx="2" presStyleCnt="4"/>
      <dgm:spPr/>
    </dgm:pt>
    <dgm:pt modelId="{596E06D9-740A-4EB7-99D6-26FD9CA88D40}" type="pres">
      <dgm:prSet presAssocID="{607E526C-60CD-4A98-A71B-78FCE2BC42A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31F968-0A05-4BA8-92EC-3061E9C2118F}" type="pres">
      <dgm:prSet presAssocID="{607E526C-60CD-4A98-A71B-78FCE2BC42A5}" presName="accent_4" presStyleCnt="0"/>
      <dgm:spPr/>
    </dgm:pt>
    <dgm:pt modelId="{DD20F751-607D-41DA-9959-BD7BBF1B3E8D}" type="pres">
      <dgm:prSet presAssocID="{607E526C-60CD-4A98-A71B-78FCE2BC42A5}" presName="accentRepeatNode" presStyleLbl="solidFgAcc1" presStyleIdx="3" presStyleCnt="4"/>
      <dgm:spPr/>
    </dgm:pt>
  </dgm:ptLst>
  <dgm:cxnLst>
    <dgm:cxn modelId="{0921E3B3-CFF1-44F4-AE28-E5AF08652D93}" srcId="{89F17C84-8395-4E33-8F8A-878E46DB1974}" destId="{AA26FAA2-A785-4E15-BA91-A671C9AEEFB8}" srcOrd="0" destOrd="0" parTransId="{DC5A5485-2017-4B8A-A025-F8EB1C144AE7}" sibTransId="{F4E49FB6-BAEC-4D61-AE0D-5FA9F57F40D1}"/>
    <dgm:cxn modelId="{234FA2F6-D1D5-4C05-A721-18885075D7BE}" type="presOf" srcId="{AA26FAA2-A785-4E15-BA91-A671C9AEEFB8}" destId="{411AB55B-A6A8-48D0-B24D-1FE0443D1EDB}" srcOrd="0" destOrd="0" presId="urn:microsoft.com/office/officeart/2008/layout/VerticalCurvedList"/>
    <dgm:cxn modelId="{D9B1C862-8521-4016-8230-01B797A2E707}" type="presOf" srcId="{607E526C-60CD-4A98-A71B-78FCE2BC42A5}" destId="{596E06D9-740A-4EB7-99D6-26FD9CA88D40}" srcOrd="0" destOrd="0" presId="urn:microsoft.com/office/officeart/2008/layout/VerticalCurvedList"/>
    <dgm:cxn modelId="{C6FB9924-1262-4FE8-987A-7EEEC5066D76}" srcId="{89F17C84-8395-4E33-8F8A-878E46DB1974}" destId="{8A1426EB-7DE3-47DE-897B-C3F4E225F151}" srcOrd="1" destOrd="0" parTransId="{5E1DE535-F758-4E5A-A596-F658C82B99AA}" sibTransId="{48CD5674-3BA7-467A-B1BC-0E209553F8F5}"/>
    <dgm:cxn modelId="{320F9200-9DA5-4C03-8762-402CDDF34FD6}" srcId="{89F17C84-8395-4E33-8F8A-878E46DB1974}" destId="{7944E05A-E851-4FEB-8F65-54CF019D8607}" srcOrd="2" destOrd="0" parTransId="{0F3C0A4D-422E-4D5C-84BF-B52F1F9563BD}" sibTransId="{8CEBE258-FF7B-4FD6-B0A3-996FD24690A1}"/>
    <dgm:cxn modelId="{542DC2F9-33C7-401B-916D-3B03C77D353E}" type="presOf" srcId="{7944E05A-E851-4FEB-8F65-54CF019D8607}" destId="{CC9EE4F8-9490-427F-B10E-0E9D697AC42E}" srcOrd="0" destOrd="0" presId="urn:microsoft.com/office/officeart/2008/layout/VerticalCurvedList"/>
    <dgm:cxn modelId="{57242F99-A646-4554-BBE8-53A58510AF5A}" type="presOf" srcId="{8A1426EB-7DE3-47DE-897B-C3F4E225F151}" destId="{D3F14193-5855-4C09-A68A-0623D31128DF}" srcOrd="0" destOrd="0" presId="urn:microsoft.com/office/officeart/2008/layout/VerticalCurvedList"/>
    <dgm:cxn modelId="{30B84747-F259-4205-A756-CA81EE16C146}" type="presOf" srcId="{89F17C84-8395-4E33-8F8A-878E46DB1974}" destId="{1B922EBE-B39C-4873-8CC5-9E93797307C1}" srcOrd="0" destOrd="0" presId="urn:microsoft.com/office/officeart/2008/layout/VerticalCurvedList"/>
    <dgm:cxn modelId="{D408B828-1DF1-441D-8A87-A60851E723F9}" srcId="{89F17C84-8395-4E33-8F8A-878E46DB1974}" destId="{607E526C-60CD-4A98-A71B-78FCE2BC42A5}" srcOrd="3" destOrd="0" parTransId="{38642E36-63AA-4DAC-B37E-80BEE3388E34}" sibTransId="{D8248EBF-9B89-4041-B322-22ED41F058DA}"/>
    <dgm:cxn modelId="{3539CFDB-DD1B-4940-BD6C-9780E06B6BDA}" type="presOf" srcId="{F4E49FB6-BAEC-4D61-AE0D-5FA9F57F40D1}" destId="{7D320737-378C-4B8C-AEBD-51068216900B}" srcOrd="0" destOrd="0" presId="urn:microsoft.com/office/officeart/2008/layout/VerticalCurvedList"/>
    <dgm:cxn modelId="{617246D7-4E84-468E-825B-94C187CBB796}" type="presParOf" srcId="{1B922EBE-B39C-4873-8CC5-9E93797307C1}" destId="{7CDB5B95-D570-47D8-BCE0-E552F8830E24}" srcOrd="0" destOrd="0" presId="urn:microsoft.com/office/officeart/2008/layout/VerticalCurvedList"/>
    <dgm:cxn modelId="{0C83895D-3DAC-4A7E-B7C2-38774CA7E0C9}" type="presParOf" srcId="{7CDB5B95-D570-47D8-BCE0-E552F8830E24}" destId="{8C163561-368A-464B-8AC3-290847416772}" srcOrd="0" destOrd="0" presId="urn:microsoft.com/office/officeart/2008/layout/VerticalCurvedList"/>
    <dgm:cxn modelId="{D5E43713-0487-4C18-9371-39EBE2D43C3A}" type="presParOf" srcId="{8C163561-368A-464B-8AC3-290847416772}" destId="{239A010D-535F-44FF-8274-A74669569E25}" srcOrd="0" destOrd="0" presId="urn:microsoft.com/office/officeart/2008/layout/VerticalCurvedList"/>
    <dgm:cxn modelId="{36937960-0F74-4448-B459-48F1AD7E821A}" type="presParOf" srcId="{8C163561-368A-464B-8AC3-290847416772}" destId="{7D320737-378C-4B8C-AEBD-51068216900B}" srcOrd="1" destOrd="0" presId="urn:microsoft.com/office/officeart/2008/layout/VerticalCurvedList"/>
    <dgm:cxn modelId="{45C9D710-387F-4523-A508-005612A2C1C3}" type="presParOf" srcId="{8C163561-368A-464B-8AC3-290847416772}" destId="{C626C0FB-4623-4A86-B194-30FC7A43F690}" srcOrd="2" destOrd="0" presId="urn:microsoft.com/office/officeart/2008/layout/VerticalCurvedList"/>
    <dgm:cxn modelId="{0265B397-FD2D-4A89-9B56-79BE19BA17EB}" type="presParOf" srcId="{8C163561-368A-464B-8AC3-290847416772}" destId="{0DB23378-0D9E-489E-B056-8FF32F56CCC3}" srcOrd="3" destOrd="0" presId="urn:microsoft.com/office/officeart/2008/layout/VerticalCurvedList"/>
    <dgm:cxn modelId="{31E320FA-F5E0-49F6-9DF9-BFB43392FEEA}" type="presParOf" srcId="{7CDB5B95-D570-47D8-BCE0-E552F8830E24}" destId="{411AB55B-A6A8-48D0-B24D-1FE0443D1EDB}" srcOrd="1" destOrd="0" presId="urn:microsoft.com/office/officeart/2008/layout/VerticalCurvedList"/>
    <dgm:cxn modelId="{62E2AAAD-4DD5-4A60-81E4-C36A603E2FA8}" type="presParOf" srcId="{7CDB5B95-D570-47D8-BCE0-E552F8830E24}" destId="{62EFC6DF-9B9D-4498-9FCB-69AB4CF71398}" srcOrd="2" destOrd="0" presId="urn:microsoft.com/office/officeart/2008/layout/VerticalCurvedList"/>
    <dgm:cxn modelId="{4E0F7805-FC39-415E-BC82-506A7B6FDD3E}" type="presParOf" srcId="{62EFC6DF-9B9D-4498-9FCB-69AB4CF71398}" destId="{3A93CF4B-2409-4FAC-8ACE-009A6101783F}" srcOrd="0" destOrd="0" presId="urn:microsoft.com/office/officeart/2008/layout/VerticalCurvedList"/>
    <dgm:cxn modelId="{E5CF20F2-D2C0-4DC9-94AA-DE58041C56D7}" type="presParOf" srcId="{7CDB5B95-D570-47D8-BCE0-E552F8830E24}" destId="{D3F14193-5855-4C09-A68A-0623D31128DF}" srcOrd="3" destOrd="0" presId="urn:microsoft.com/office/officeart/2008/layout/VerticalCurvedList"/>
    <dgm:cxn modelId="{F873947F-F2B2-4C49-9102-486F20DC89D9}" type="presParOf" srcId="{7CDB5B95-D570-47D8-BCE0-E552F8830E24}" destId="{BD8A115F-6910-49FF-9795-3847D8CBD453}" srcOrd="4" destOrd="0" presId="urn:microsoft.com/office/officeart/2008/layout/VerticalCurvedList"/>
    <dgm:cxn modelId="{8997CA35-FCF4-48D4-A74A-B1330323E762}" type="presParOf" srcId="{BD8A115F-6910-49FF-9795-3847D8CBD453}" destId="{BAAE23CF-93E1-4283-B216-8A16E8BF43B5}" srcOrd="0" destOrd="0" presId="urn:microsoft.com/office/officeart/2008/layout/VerticalCurvedList"/>
    <dgm:cxn modelId="{1D94DB82-D39C-4C8F-B597-BEF500877586}" type="presParOf" srcId="{7CDB5B95-D570-47D8-BCE0-E552F8830E24}" destId="{CC9EE4F8-9490-427F-B10E-0E9D697AC42E}" srcOrd="5" destOrd="0" presId="urn:microsoft.com/office/officeart/2008/layout/VerticalCurvedList"/>
    <dgm:cxn modelId="{3C464398-CA36-44E0-BBDB-F03473957983}" type="presParOf" srcId="{7CDB5B95-D570-47D8-BCE0-E552F8830E24}" destId="{99854AA3-86D7-4DB5-AA36-6F45C724EA1C}" srcOrd="6" destOrd="0" presId="urn:microsoft.com/office/officeart/2008/layout/VerticalCurvedList"/>
    <dgm:cxn modelId="{BAFF6547-BC65-4177-A703-A7E04F8E3F3A}" type="presParOf" srcId="{99854AA3-86D7-4DB5-AA36-6F45C724EA1C}" destId="{CC93471B-25DF-4061-9EB5-45EAA8B6183F}" srcOrd="0" destOrd="0" presId="urn:microsoft.com/office/officeart/2008/layout/VerticalCurvedList"/>
    <dgm:cxn modelId="{DB2D6259-1DBC-49D7-9AE7-807484359964}" type="presParOf" srcId="{7CDB5B95-D570-47D8-BCE0-E552F8830E24}" destId="{596E06D9-740A-4EB7-99D6-26FD9CA88D40}" srcOrd="7" destOrd="0" presId="urn:microsoft.com/office/officeart/2008/layout/VerticalCurvedList"/>
    <dgm:cxn modelId="{1D44F5DC-58E2-4FAE-84A8-92D885948908}" type="presParOf" srcId="{7CDB5B95-D570-47D8-BCE0-E552F8830E24}" destId="{9031F968-0A05-4BA8-92EC-3061E9C2118F}" srcOrd="8" destOrd="0" presId="urn:microsoft.com/office/officeart/2008/layout/VerticalCurvedList"/>
    <dgm:cxn modelId="{C55ED079-477A-424B-AE82-AE4CD67876DA}" type="presParOf" srcId="{9031F968-0A05-4BA8-92EC-3061E9C2118F}" destId="{DD20F751-607D-41DA-9959-BD7BBF1B3E8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F17C84-8395-4E33-8F8A-878E46DB1974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26FAA2-A785-4E15-BA91-A671C9AEEFB8}">
      <dgm:prSet phldrT="[文本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3000" b="1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DC5A5485-2017-4B8A-A025-F8EB1C144AE7}" cxnId="{0921E3B3-CFF1-44F4-AE28-E5AF08652D93}" type="parTrans">
      <dgm:prSet/>
      <dgm:spPr/>
      <dgm:t>
        <a:bodyPr/>
        <a:lstStyle/>
        <a:p>
          <a:endParaRPr lang="zh-CN" altLang="en-US"/>
        </a:p>
      </dgm:t>
    </dgm:pt>
    <dgm:pt modelId="{F4E49FB6-BAEC-4D61-AE0D-5FA9F57F40D1}" cxnId="{0921E3B3-CFF1-44F4-AE28-E5AF08652D93}" type="sibTrans">
      <dgm:prSet/>
      <dgm:spPr/>
      <dgm:t>
        <a:bodyPr/>
        <a:lstStyle/>
        <a:p>
          <a:endParaRPr lang="zh-CN" altLang="en-US"/>
        </a:p>
      </dgm:t>
    </dgm:pt>
    <dgm:pt modelId="{8A1426EB-7DE3-47DE-897B-C3F4E225F151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实验任务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5E1DE535-F758-4E5A-A596-F658C82B99AA}" cxnId="{C6FB9924-1262-4FE8-987A-7EEEC5066D76}" type="parTrans">
      <dgm:prSet/>
      <dgm:spPr/>
      <dgm:t>
        <a:bodyPr/>
        <a:lstStyle/>
        <a:p>
          <a:endParaRPr lang="zh-CN" altLang="en-US"/>
        </a:p>
      </dgm:t>
    </dgm:pt>
    <dgm:pt modelId="{48CD5674-3BA7-467A-B1BC-0E209553F8F5}" cxnId="{C6FB9924-1262-4FE8-987A-7EEEC5066D76}" type="sibTrans">
      <dgm:prSet/>
      <dgm:spPr/>
      <dgm:t>
        <a:bodyPr/>
        <a:lstStyle/>
        <a:p>
          <a:endParaRPr lang="zh-CN" altLang="en-US"/>
        </a:p>
      </dgm:t>
    </dgm:pt>
    <dgm:pt modelId="{7944E05A-E851-4FEB-8F65-54CF019D8607}">
      <dgm:prSet custT="1"/>
      <dgm:spPr>
        <a:solidFill>
          <a:srgbClr val="FFC000"/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实验原理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0F3C0A4D-422E-4D5C-84BF-B52F1F9563BD}" cxnId="{320F9200-9DA5-4C03-8762-402CDDF34FD6}" type="parTrans">
      <dgm:prSet/>
      <dgm:spPr/>
      <dgm:t>
        <a:bodyPr/>
        <a:lstStyle/>
        <a:p>
          <a:endParaRPr lang="zh-CN" altLang="en-US"/>
        </a:p>
      </dgm:t>
    </dgm:pt>
    <dgm:pt modelId="{8CEBE258-FF7B-4FD6-B0A3-996FD24690A1}" cxnId="{320F9200-9DA5-4C03-8762-402CDDF34FD6}" type="sibTrans">
      <dgm:prSet/>
      <dgm:spPr/>
      <dgm:t>
        <a:bodyPr/>
        <a:lstStyle/>
        <a:p>
          <a:endParaRPr lang="zh-CN" altLang="en-US"/>
        </a:p>
      </dgm:t>
    </dgm:pt>
    <dgm:pt modelId="{607E526C-60CD-4A98-A71B-78FCE2BC42A5}">
      <dgm:prSet custT="1"/>
      <dgm:spPr>
        <a:solidFill>
          <a:schemeClr val="accent1"/>
        </a:solidFill>
      </dgm:spPr>
      <dgm:t>
        <a:bodyPr/>
        <a:lstStyle/>
        <a:p>
          <a:pPr algn="l"/>
          <a:r>
            <a:rPr lang="zh-CN" altLang="en-US" sz="3000" b="1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38642E36-63AA-4DAC-B37E-80BEE3388E34}" cxnId="{D408B828-1DF1-441D-8A87-A60851E723F9}" type="parTrans">
      <dgm:prSet/>
      <dgm:spPr/>
      <dgm:t>
        <a:bodyPr/>
        <a:lstStyle/>
        <a:p>
          <a:endParaRPr lang="zh-CN" altLang="en-US"/>
        </a:p>
      </dgm:t>
    </dgm:pt>
    <dgm:pt modelId="{D8248EBF-9B89-4041-B322-22ED41F058DA}" cxnId="{D408B828-1DF1-441D-8A87-A60851E723F9}" type="sibTrans">
      <dgm:prSet/>
      <dgm:spPr/>
      <dgm:t>
        <a:bodyPr/>
        <a:lstStyle/>
        <a:p>
          <a:endParaRPr lang="zh-CN" altLang="en-US"/>
        </a:p>
      </dgm:t>
    </dgm:pt>
    <dgm:pt modelId="{1B922EBE-B39C-4873-8CC5-9E93797307C1}" type="pres">
      <dgm:prSet presAssocID="{89F17C84-8395-4E33-8F8A-878E46DB197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7CDB5B95-D570-47D8-BCE0-E552F8830E24}" type="pres">
      <dgm:prSet presAssocID="{89F17C84-8395-4E33-8F8A-878E46DB1974}" presName="Name1" presStyleCnt="0"/>
      <dgm:spPr/>
    </dgm:pt>
    <dgm:pt modelId="{8C163561-368A-464B-8AC3-290847416772}" type="pres">
      <dgm:prSet presAssocID="{89F17C84-8395-4E33-8F8A-878E46DB1974}" presName="cycle" presStyleCnt="0"/>
      <dgm:spPr/>
    </dgm:pt>
    <dgm:pt modelId="{239A010D-535F-44FF-8274-A74669569E25}" type="pres">
      <dgm:prSet presAssocID="{89F17C84-8395-4E33-8F8A-878E46DB1974}" presName="srcNode" presStyleLbl="node1" presStyleIdx="0" presStyleCnt="4"/>
      <dgm:spPr/>
    </dgm:pt>
    <dgm:pt modelId="{7D320737-378C-4B8C-AEBD-51068216900B}" type="pres">
      <dgm:prSet presAssocID="{89F17C84-8395-4E33-8F8A-878E46DB1974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C626C0FB-4623-4A86-B194-30FC7A43F690}" type="pres">
      <dgm:prSet presAssocID="{89F17C84-8395-4E33-8F8A-878E46DB1974}" presName="extraNode" presStyleLbl="node1" presStyleIdx="0" presStyleCnt="4"/>
      <dgm:spPr/>
    </dgm:pt>
    <dgm:pt modelId="{0DB23378-0D9E-489E-B056-8FF32F56CCC3}" type="pres">
      <dgm:prSet presAssocID="{89F17C84-8395-4E33-8F8A-878E46DB1974}" presName="dstNode" presStyleLbl="node1" presStyleIdx="0" presStyleCnt="4"/>
      <dgm:spPr/>
    </dgm:pt>
    <dgm:pt modelId="{411AB55B-A6A8-48D0-B24D-1FE0443D1EDB}" type="pres">
      <dgm:prSet presAssocID="{AA26FAA2-A785-4E15-BA91-A671C9AEEFB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EFC6DF-9B9D-4498-9FCB-69AB4CF71398}" type="pres">
      <dgm:prSet presAssocID="{AA26FAA2-A785-4E15-BA91-A671C9AEEFB8}" presName="accent_1" presStyleCnt="0"/>
      <dgm:spPr/>
    </dgm:pt>
    <dgm:pt modelId="{3A93CF4B-2409-4FAC-8ACE-009A6101783F}" type="pres">
      <dgm:prSet presAssocID="{AA26FAA2-A785-4E15-BA91-A671C9AEEFB8}" presName="accentRepeatNode" presStyleLbl="solidFgAcc1" presStyleIdx="0" presStyleCnt="4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/>
        </a:p>
      </dgm:t>
    </dgm:pt>
    <dgm:pt modelId="{D3F14193-5855-4C09-A68A-0623D31128DF}" type="pres">
      <dgm:prSet presAssocID="{8A1426EB-7DE3-47DE-897B-C3F4E225F15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8A115F-6910-49FF-9795-3847D8CBD453}" type="pres">
      <dgm:prSet presAssocID="{8A1426EB-7DE3-47DE-897B-C3F4E225F151}" presName="accent_2" presStyleCnt="0"/>
      <dgm:spPr/>
    </dgm:pt>
    <dgm:pt modelId="{BAAE23CF-93E1-4283-B216-8A16E8BF43B5}" type="pres">
      <dgm:prSet presAssocID="{8A1426EB-7DE3-47DE-897B-C3F4E225F151}" presName="accentRepeatNode" presStyleLbl="solidFgAcc1" presStyleIdx="1" presStyleCnt="4"/>
      <dgm:spPr/>
    </dgm:pt>
    <dgm:pt modelId="{CC9EE4F8-9490-427F-B10E-0E9D697AC42E}" type="pres">
      <dgm:prSet presAssocID="{7944E05A-E851-4FEB-8F65-54CF019D860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854AA3-86D7-4DB5-AA36-6F45C724EA1C}" type="pres">
      <dgm:prSet presAssocID="{7944E05A-E851-4FEB-8F65-54CF019D8607}" presName="accent_3" presStyleCnt="0"/>
      <dgm:spPr/>
    </dgm:pt>
    <dgm:pt modelId="{CC93471B-25DF-4061-9EB5-45EAA8B6183F}" type="pres">
      <dgm:prSet presAssocID="{7944E05A-E851-4FEB-8F65-54CF019D8607}" presName="accentRepeatNode" presStyleLbl="solidFgAcc1" presStyleIdx="2" presStyleCnt="4"/>
      <dgm:spPr/>
    </dgm:pt>
    <dgm:pt modelId="{596E06D9-740A-4EB7-99D6-26FD9CA88D40}" type="pres">
      <dgm:prSet presAssocID="{607E526C-60CD-4A98-A71B-78FCE2BC42A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31F968-0A05-4BA8-92EC-3061E9C2118F}" type="pres">
      <dgm:prSet presAssocID="{607E526C-60CD-4A98-A71B-78FCE2BC42A5}" presName="accent_4" presStyleCnt="0"/>
      <dgm:spPr/>
    </dgm:pt>
    <dgm:pt modelId="{DD20F751-607D-41DA-9959-BD7BBF1B3E8D}" type="pres">
      <dgm:prSet presAssocID="{607E526C-60CD-4A98-A71B-78FCE2BC42A5}" presName="accentRepeatNode" presStyleLbl="solidFgAcc1" presStyleIdx="3" presStyleCnt="4"/>
      <dgm:spPr/>
    </dgm:pt>
  </dgm:ptLst>
  <dgm:cxnLst>
    <dgm:cxn modelId="{0921E3B3-CFF1-44F4-AE28-E5AF08652D93}" srcId="{89F17C84-8395-4E33-8F8A-878E46DB1974}" destId="{AA26FAA2-A785-4E15-BA91-A671C9AEEFB8}" srcOrd="0" destOrd="0" parTransId="{DC5A5485-2017-4B8A-A025-F8EB1C144AE7}" sibTransId="{F4E49FB6-BAEC-4D61-AE0D-5FA9F57F40D1}"/>
    <dgm:cxn modelId="{C6FB9924-1262-4FE8-987A-7EEEC5066D76}" srcId="{89F17C84-8395-4E33-8F8A-878E46DB1974}" destId="{8A1426EB-7DE3-47DE-897B-C3F4E225F151}" srcOrd="1" destOrd="0" parTransId="{5E1DE535-F758-4E5A-A596-F658C82B99AA}" sibTransId="{48CD5674-3BA7-467A-B1BC-0E209553F8F5}"/>
    <dgm:cxn modelId="{320F9200-9DA5-4C03-8762-402CDDF34FD6}" srcId="{89F17C84-8395-4E33-8F8A-878E46DB1974}" destId="{7944E05A-E851-4FEB-8F65-54CF019D8607}" srcOrd="2" destOrd="0" parTransId="{0F3C0A4D-422E-4D5C-84BF-B52F1F9563BD}" sibTransId="{8CEBE258-FF7B-4FD6-B0A3-996FD24690A1}"/>
    <dgm:cxn modelId="{1BABE203-CFD0-4FAE-95F7-C79CB1575908}" type="presOf" srcId="{7944E05A-E851-4FEB-8F65-54CF019D8607}" destId="{CC9EE4F8-9490-427F-B10E-0E9D697AC42E}" srcOrd="0" destOrd="0" presId="urn:microsoft.com/office/officeart/2008/layout/VerticalCurvedList"/>
    <dgm:cxn modelId="{FC21D005-3393-4A64-B78A-A597496130A6}" type="presOf" srcId="{607E526C-60CD-4A98-A71B-78FCE2BC42A5}" destId="{596E06D9-740A-4EB7-99D6-26FD9CA88D40}" srcOrd="0" destOrd="0" presId="urn:microsoft.com/office/officeart/2008/layout/VerticalCurvedList"/>
    <dgm:cxn modelId="{23B01C84-4DFB-4931-BAF5-B334A5BF322C}" type="presOf" srcId="{F4E49FB6-BAEC-4D61-AE0D-5FA9F57F40D1}" destId="{7D320737-378C-4B8C-AEBD-51068216900B}" srcOrd="0" destOrd="0" presId="urn:microsoft.com/office/officeart/2008/layout/VerticalCurvedList"/>
    <dgm:cxn modelId="{D408B828-1DF1-441D-8A87-A60851E723F9}" srcId="{89F17C84-8395-4E33-8F8A-878E46DB1974}" destId="{607E526C-60CD-4A98-A71B-78FCE2BC42A5}" srcOrd="3" destOrd="0" parTransId="{38642E36-63AA-4DAC-B37E-80BEE3388E34}" sibTransId="{D8248EBF-9B89-4041-B322-22ED41F058DA}"/>
    <dgm:cxn modelId="{974A8C92-76E3-44F3-A5C4-077B7C00C7E1}" type="presOf" srcId="{89F17C84-8395-4E33-8F8A-878E46DB1974}" destId="{1B922EBE-B39C-4873-8CC5-9E93797307C1}" srcOrd="0" destOrd="0" presId="urn:microsoft.com/office/officeart/2008/layout/VerticalCurvedList"/>
    <dgm:cxn modelId="{0B874DD5-D2B6-4AD4-B10E-CC788F91AF9B}" type="presOf" srcId="{AA26FAA2-A785-4E15-BA91-A671C9AEEFB8}" destId="{411AB55B-A6A8-48D0-B24D-1FE0443D1EDB}" srcOrd="0" destOrd="0" presId="urn:microsoft.com/office/officeart/2008/layout/VerticalCurvedList"/>
    <dgm:cxn modelId="{BE4B04EC-87DC-4883-ADB2-D93A40BD225A}" type="presOf" srcId="{8A1426EB-7DE3-47DE-897B-C3F4E225F151}" destId="{D3F14193-5855-4C09-A68A-0623D31128DF}" srcOrd="0" destOrd="0" presId="urn:microsoft.com/office/officeart/2008/layout/VerticalCurvedList"/>
    <dgm:cxn modelId="{A04AD7AE-72A2-4750-9D1A-705AE25D97E1}" type="presParOf" srcId="{1B922EBE-B39C-4873-8CC5-9E93797307C1}" destId="{7CDB5B95-D570-47D8-BCE0-E552F8830E24}" srcOrd="0" destOrd="0" presId="urn:microsoft.com/office/officeart/2008/layout/VerticalCurvedList"/>
    <dgm:cxn modelId="{864D34D2-1C67-4AEB-B8AD-CF06A8D93B2F}" type="presParOf" srcId="{7CDB5B95-D570-47D8-BCE0-E552F8830E24}" destId="{8C163561-368A-464B-8AC3-290847416772}" srcOrd="0" destOrd="0" presId="urn:microsoft.com/office/officeart/2008/layout/VerticalCurvedList"/>
    <dgm:cxn modelId="{5EF4AAEB-4021-4A50-A680-8D0FE899ECD7}" type="presParOf" srcId="{8C163561-368A-464B-8AC3-290847416772}" destId="{239A010D-535F-44FF-8274-A74669569E25}" srcOrd="0" destOrd="0" presId="urn:microsoft.com/office/officeart/2008/layout/VerticalCurvedList"/>
    <dgm:cxn modelId="{027CEA7A-CD4E-4546-AA7C-B5515596B986}" type="presParOf" srcId="{8C163561-368A-464B-8AC3-290847416772}" destId="{7D320737-378C-4B8C-AEBD-51068216900B}" srcOrd="1" destOrd="0" presId="urn:microsoft.com/office/officeart/2008/layout/VerticalCurvedList"/>
    <dgm:cxn modelId="{29A2C5D9-E07B-4934-9EEB-2ED26D1DD585}" type="presParOf" srcId="{8C163561-368A-464B-8AC3-290847416772}" destId="{C626C0FB-4623-4A86-B194-30FC7A43F690}" srcOrd="2" destOrd="0" presId="urn:microsoft.com/office/officeart/2008/layout/VerticalCurvedList"/>
    <dgm:cxn modelId="{BDDA4E1D-36AD-44CB-9CB9-EDD21AFF91EA}" type="presParOf" srcId="{8C163561-368A-464B-8AC3-290847416772}" destId="{0DB23378-0D9E-489E-B056-8FF32F56CCC3}" srcOrd="3" destOrd="0" presId="urn:microsoft.com/office/officeart/2008/layout/VerticalCurvedList"/>
    <dgm:cxn modelId="{A0DDFDAE-2131-453C-9926-F9C9FD96CB30}" type="presParOf" srcId="{7CDB5B95-D570-47D8-BCE0-E552F8830E24}" destId="{411AB55B-A6A8-48D0-B24D-1FE0443D1EDB}" srcOrd="1" destOrd="0" presId="urn:microsoft.com/office/officeart/2008/layout/VerticalCurvedList"/>
    <dgm:cxn modelId="{D0AC6E72-021E-491A-8CDB-96E61B34E7CA}" type="presParOf" srcId="{7CDB5B95-D570-47D8-BCE0-E552F8830E24}" destId="{62EFC6DF-9B9D-4498-9FCB-69AB4CF71398}" srcOrd="2" destOrd="0" presId="urn:microsoft.com/office/officeart/2008/layout/VerticalCurvedList"/>
    <dgm:cxn modelId="{A2E7C69E-8AB5-4170-950B-6F5BEC769943}" type="presParOf" srcId="{62EFC6DF-9B9D-4498-9FCB-69AB4CF71398}" destId="{3A93CF4B-2409-4FAC-8ACE-009A6101783F}" srcOrd="0" destOrd="0" presId="urn:microsoft.com/office/officeart/2008/layout/VerticalCurvedList"/>
    <dgm:cxn modelId="{917B2614-5A28-4D15-BFA9-24D25BC53265}" type="presParOf" srcId="{7CDB5B95-D570-47D8-BCE0-E552F8830E24}" destId="{D3F14193-5855-4C09-A68A-0623D31128DF}" srcOrd="3" destOrd="0" presId="urn:microsoft.com/office/officeart/2008/layout/VerticalCurvedList"/>
    <dgm:cxn modelId="{DEFA0B51-02CB-4BE5-8E15-B0923696FF9B}" type="presParOf" srcId="{7CDB5B95-D570-47D8-BCE0-E552F8830E24}" destId="{BD8A115F-6910-49FF-9795-3847D8CBD453}" srcOrd="4" destOrd="0" presId="urn:microsoft.com/office/officeart/2008/layout/VerticalCurvedList"/>
    <dgm:cxn modelId="{78819A52-2D4D-4B05-976F-AE3E336FC715}" type="presParOf" srcId="{BD8A115F-6910-49FF-9795-3847D8CBD453}" destId="{BAAE23CF-93E1-4283-B216-8A16E8BF43B5}" srcOrd="0" destOrd="0" presId="urn:microsoft.com/office/officeart/2008/layout/VerticalCurvedList"/>
    <dgm:cxn modelId="{D2B076AB-9621-40EA-B7FF-794A7EA7DF77}" type="presParOf" srcId="{7CDB5B95-D570-47D8-BCE0-E552F8830E24}" destId="{CC9EE4F8-9490-427F-B10E-0E9D697AC42E}" srcOrd="5" destOrd="0" presId="urn:microsoft.com/office/officeart/2008/layout/VerticalCurvedList"/>
    <dgm:cxn modelId="{CEE4EC5F-2355-4CA5-8B25-6F9397EB6594}" type="presParOf" srcId="{7CDB5B95-D570-47D8-BCE0-E552F8830E24}" destId="{99854AA3-86D7-4DB5-AA36-6F45C724EA1C}" srcOrd="6" destOrd="0" presId="urn:microsoft.com/office/officeart/2008/layout/VerticalCurvedList"/>
    <dgm:cxn modelId="{769DE062-67F0-44CE-A75F-A44A347A4B4E}" type="presParOf" srcId="{99854AA3-86D7-4DB5-AA36-6F45C724EA1C}" destId="{CC93471B-25DF-4061-9EB5-45EAA8B6183F}" srcOrd="0" destOrd="0" presId="urn:microsoft.com/office/officeart/2008/layout/VerticalCurvedList"/>
    <dgm:cxn modelId="{6F8C210F-9B03-4326-BB03-49448719147A}" type="presParOf" srcId="{7CDB5B95-D570-47D8-BCE0-E552F8830E24}" destId="{596E06D9-740A-4EB7-99D6-26FD9CA88D40}" srcOrd="7" destOrd="0" presId="urn:microsoft.com/office/officeart/2008/layout/VerticalCurvedList"/>
    <dgm:cxn modelId="{9317E23C-7AED-43A2-9F00-676FEBD81D2C}" type="presParOf" srcId="{7CDB5B95-D570-47D8-BCE0-E552F8830E24}" destId="{9031F968-0A05-4BA8-92EC-3061E9C2118F}" srcOrd="8" destOrd="0" presId="urn:microsoft.com/office/officeart/2008/layout/VerticalCurvedList"/>
    <dgm:cxn modelId="{EBCF7EBB-43D3-4A90-AECD-88A397B07047}" type="presParOf" srcId="{9031F968-0A05-4BA8-92EC-3061E9C2118F}" destId="{DD20F751-607D-41DA-9959-BD7BBF1B3E8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F17C84-8395-4E33-8F8A-878E46DB1974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A26FAA2-A785-4E15-BA91-A671C9AEEFB8}">
      <dgm:prSet phldrT="[文本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3000" b="1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DC5A5485-2017-4B8A-A025-F8EB1C144AE7}" cxnId="{0921E3B3-CFF1-44F4-AE28-E5AF08652D93}" type="parTrans">
      <dgm:prSet/>
      <dgm:spPr/>
      <dgm:t>
        <a:bodyPr/>
        <a:lstStyle/>
        <a:p>
          <a:endParaRPr lang="zh-CN" altLang="en-US"/>
        </a:p>
      </dgm:t>
    </dgm:pt>
    <dgm:pt modelId="{F4E49FB6-BAEC-4D61-AE0D-5FA9F57F40D1}" cxnId="{0921E3B3-CFF1-44F4-AE28-E5AF08652D93}" type="sibTrans">
      <dgm:prSet/>
      <dgm:spPr/>
      <dgm:t>
        <a:bodyPr/>
        <a:lstStyle/>
        <a:p>
          <a:endParaRPr lang="zh-CN" altLang="en-US"/>
        </a:p>
      </dgm:t>
    </dgm:pt>
    <dgm:pt modelId="{8A1426EB-7DE3-47DE-897B-C3F4E225F151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实验任务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5E1DE535-F758-4E5A-A596-F658C82B99AA}" cxnId="{C6FB9924-1262-4FE8-987A-7EEEC5066D76}" type="parTrans">
      <dgm:prSet/>
      <dgm:spPr/>
      <dgm:t>
        <a:bodyPr/>
        <a:lstStyle/>
        <a:p>
          <a:endParaRPr lang="zh-CN" altLang="en-US"/>
        </a:p>
      </dgm:t>
    </dgm:pt>
    <dgm:pt modelId="{48CD5674-3BA7-467A-B1BC-0E209553F8F5}" cxnId="{C6FB9924-1262-4FE8-987A-7EEEC5066D76}" type="sibTrans">
      <dgm:prSet/>
      <dgm:spPr/>
      <dgm:t>
        <a:bodyPr/>
        <a:lstStyle/>
        <a:p>
          <a:endParaRPr lang="zh-CN" altLang="en-US"/>
        </a:p>
      </dgm:t>
    </dgm:pt>
    <dgm:pt modelId="{7944E05A-E851-4FEB-8F65-54CF019D8607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实验原理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0F3C0A4D-422E-4D5C-84BF-B52F1F9563BD}" cxnId="{320F9200-9DA5-4C03-8762-402CDDF34FD6}" type="parTrans">
      <dgm:prSet/>
      <dgm:spPr/>
      <dgm:t>
        <a:bodyPr/>
        <a:lstStyle/>
        <a:p>
          <a:endParaRPr lang="zh-CN" altLang="en-US"/>
        </a:p>
      </dgm:t>
    </dgm:pt>
    <dgm:pt modelId="{8CEBE258-FF7B-4FD6-B0A3-996FD24690A1}" cxnId="{320F9200-9DA5-4C03-8762-402CDDF34FD6}" type="sibTrans">
      <dgm:prSet/>
      <dgm:spPr/>
      <dgm:t>
        <a:bodyPr/>
        <a:lstStyle/>
        <a:p>
          <a:endParaRPr lang="zh-CN" altLang="en-US"/>
        </a:p>
      </dgm:t>
    </dgm:pt>
    <dgm:pt modelId="{607E526C-60CD-4A98-A71B-78FCE2BC42A5}">
      <dgm:prSet custT="1"/>
      <dgm:spPr>
        <a:solidFill>
          <a:srgbClr val="FFC000"/>
        </a:solidFill>
      </dgm:spPr>
      <dgm:t>
        <a:bodyPr/>
        <a:lstStyle/>
        <a:p>
          <a:pPr algn="l"/>
          <a:r>
            <a:rPr lang="zh-CN" altLang="en-US" sz="3000" b="1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38642E36-63AA-4DAC-B37E-80BEE3388E34}" cxnId="{D408B828-1DF1-441D-8A87-A60851E723F9}" type="parTrans">
      <dgm:prSet/>
      <dgm:spPr/>
      <dgm:t>
        <a:bodyPr/>
        <a:lstStyle/>
        <a:p>
          <a:endParaRPr lang="zh-CN" altLang="en-US"/>
        </a:p>
      </dgm:t>
    </dgm:pt>
    <dgm:pt modelId="{D8248EBF-9B89-4041-B322-22ED41F058DA}" cxnId="{D408B828-1DF1-441D-8A87-A60851E723F9}" type="sibTrans">
      <dgm:prSet/>
      <dgm:spPr/>
      <dgm:t>
        <a:bodyPr/>
        <a:lstStyle/>
        <a:p>
          <a:endParaRPr lang="zh-CN" altLang="en-US"/>
        </a:p>
      </dgm:t>
    </dgm:pt>
    <dgm:pt modelId="{1B922EBE-B39C-4873-8CC5-9E93797307C1}" type="pres">
      <dgm:prSet presAssocID="{89F17C84-8395-4E33-8F8A-878E46DB197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7CDB5B95-D570-47D8-BCE0-E552F8830E24}" type="pres">
      <dgm:prSet presAssocID="{89F17C84-8395-4E33-8F8A-878E46DB1974}" presName="Name1" presStyleCnt="0"/>
      <dgm:spPr/>
    </dgm:pt>
    <dgm:pt modelId="{8C163561-368A-464B-8AC3-290847416772}" type="pres">
      <dgm:prSet presAssocID="{89F17C84-8395-4E33-8F8A-878E46DB1974}" presName="cycle" presStyleCnt="0"/>
      <dgm:spPr/>
    </dgm:pt>
    <dgm:pt modelId="{239A010D-535F-44FF-8274-A74669569E25}" type="pres">
      <dgm:prSet presAssocID="{89F17C84-8395-4E33-8F8A-878E46DB1974}" presName="srcNode" presStyleLbl="node1" presStyleIdx="0" presStyleCnt="4"/>
      <dgm:spPr/>
    </dgm:pt>
    <dgm:pt modelId="{7D320737-378C-4B8C-AEBD-51068216900B}" type="pres">
      <dgm:prSet presAssocID="{89F17C84-8395-4E33-8F8A-878E46DB1974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C626C0FB-4623-4A86-B194-30FC7A43F690}" type="pres">
      <dgm:prSet presAssocID="{89F17C84-8395-4E33-8F8A-878E46DB1974}" presName="extraNode" presStyleLbl="node1" presStyleIdx="0" presStyleCnt="4"/>
      <dgm:spPr/>
    </dgm:pt>
    <dgm:pt modelId="{0DB23378-0D9E-489E-B056-8FF32F56CCC3}" type="pres">
      <dgm:prSet presAssocID="{89F17C84-8395-4E33-8F8A-878E46DB1974}" presName="dstNode" presStyleLbl="node1" presStyleIdx="0" presStyleCnt="4"/>
      <dgm:spPr/>
    </dgm:pt>
    <dgm:pt modelId="{411AB55B-A6A8-48D0-B24D-1FE0443D1EDB}" type="pres">
      <dgm:prSet presAssocID="{AA26FAA2-A785-4E15-BA91-A671C9AEEFB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EFC6DF-9B9D-4498-9FCB-69AB4CF71398}" type="pres">
      <dgm:prSet presAssocID="{AA26FAA2-A785-4E15-BA91-A671C9AEEFB8}" presName="accent_1" presStyleCnt="0"/>
      <dgm:spPr/>
    </dgm:pt>
    <dgm:pt modelId="{3A93CF4B-2409-4FAC-8ACE-009A6101783F}" type="pres">
      <dgm:prSet presAssocID="{AA26FAA2-A785-4E15-BA91-A671C9AEEFB8}" presName="accentRepeatNode" presStyleLbl="solidFgAcc1" presStyleIdx="0" presStyleCnt="4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/>
        </a:p>
      </dgm:t>
    </dgm:pt>
    <dgm:pt modelId="{D3F14193-5855-4C09-A68A-0623D31128DF}" type="pres">
      <dgm:prSet presAssocID="{8A1426EB-7DE3-47DE-897B-C3F4E225F15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8A115F-6910-49FF-9795-3847D8CBD453}" type="pres">
      <dgm:prSet presAssocID="{8A1426EB-7DE3-47DE-897B-C3F4E225F151}" presName="accent_2" presStyleCnt="0"/>
      <dgm:spPr/>
    </dgm:pt>
    <dgm:pt modelId="{BAAE23CF-93E1-4283-B216-8A16E8BF43B5}" type="pres">
      <dgm:prSet presAssocID="{8A1426EB-7DE3-47DE-897B-C3F4E225F151}" presName="accentRepeatNode" presStyleLbl="solidFgAcc1" presStyleIdx="1" presStyleCnt="4"/>
      <dgm:spPr/>
    </dgm:pt>
    <dgm:pt modelId="{CC9EE4F8-9490-427F-B10E-0E9D697AC42E}" type="pres">
      <dgm:prSet presAssocID="{7944E05A-E851-4FEB-8F65-54CF019D860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854AA3-86D7-4DB5-AA36-6F45C724EA1C}" type="pres">
      <dgm:prSet presAssocID="{7944E05A-E851-4FEB-8F65-54CF019D8607}" presName="accent_3" presStyleCnt="0"/>
      <dgm:spPr/>
    </dgm:pt>
    <dgm:pt modelId="{CC93471B-25DF-4061-9EB5-45EAA8B6183F}" type="pres">
      <dgm:prSet presAssocID="{7944E05A-E851-4FEB-8F65-54CF019D8607}" presName="accentRepeatNode" presStyleLbl="solidFgAcc1" presStyleIdx="2" presStyleCnt="4"/>
      <dgm:spPr/>
    </dgm:pt>
    <dgm:pt modelId="{596E06D9-740A-4EB7-99D6-26FD9CA88D40}" type="pres">
      <dgm:prSet presAssocID="{607E526C-60CD-4A98-A71B-78FCE2BC42A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31F968-0A05-4BA8-92EC-3061E9C2118F}" type="pres">
      <dgm:prSet presAssocID="{607E526C-60CD-4A98-A71B-78FCE2BC42A5}" presName="accent_4" presStyleCnt="0"/>
      <dgm:spPr/>
    </dgm:pt>
    <dgm:pt modelId="{DD20F751-607D-41DA-9959-BD7BBF1B3E8D}" type="pres">
      <dgm:prSet presAssocID="{607E526C-60CD-4A98-A71B-78FCE2BC42A5}" presName="accentRepeatNode" presStyleLbl="solidFgAcc1" presStyleIdx="3" presStyleCnt="4"/>
      <dgm:spPr/>
    </dgm:pt>
  </dgm:ptLst>
  <dgm:cxnLst>
    <dgm:cxn modelId="{0921E3B3-CFF1-44F4-AE28-E5AF08652D93}" srcId="{89F17C84-8395-4E33-8F8A-878E46DB1974}" destId="{AA26FAA2-A785-4E15-BA91-A671C9AEEFB8}" srcOrd="0" destOrd="0" parTransId="{DC5A5485-2017-4B8A-A025-F8EB1C144AE7}" sibTransId="{F4E49FB6-BAEC-4D61-AE0D-5FA9F57F40D1}"/>
    <dgm:cxn modelId="{C6FB9924-1262-4FE8-987A-7EEEC5066D76}" srcId="{89F17C84-8395-4E33-8F8A-878E46DB1974}" destId="{8A1426EB-7DE3-47DE-897B-C3F4E225F151}" srcOrd="1" destOrd="0" parTransId="{5E1DE535-F758-4E5A-A596-F658C82B99AA}" sibTransId="{48CD5674-3BA7-467A-B1BC-0E209553F8F5}"/>
    <dgm:cxn modelId="{FC56EB04-15FC-42A9-8DE2-C52C98ACEB56}" type="presOf" srcId="{AA26FAA2-A785-4E15-BA91-A671C9AEEFB8}" destId="{411AB55B-A6A8-48D0-B24D-1FE0443D1EDB}" srcOrd="0" destOrd="0" presId="urn:microsoft.com/office/officeart/2008/layout/VerticalCurvedList"/>
    <dgm:cxn modelId="{320F9200-9DA5-4C03-8762-402CDDF34FD6}" srcId="{89F17C84-8395-4E33-8F8A-878E46DB1974}" destId="{7944E05A-E851-4FEB-8F65-54CF019D8607}" srcOrd="2" destOrd="0" parTransId="{0F3C0A4D-422E-4D5C-84BF-B52F1F9563BD}" sibTransId="{8CEBE258-FF7B-4FD6-B0A3-996FD24690A1}"/>
    <dgm:cxn modelId="{2696A286-C7DA-4860-A061-15C0EE6A3434}" type="presOf" srcId="{F4E49FB6-BAEC-4D61-AE0D-5FA9F57F40D1}" destId="{7D320737-378C-4B8C-AEBD-51068216900B}" srcOrd="0" destOrd="0" presId="urn:microsoft.com/office/officeart/2008/layout/VerticalCurvedList"/>
    <dgm:cxn modelId="{56558A2E-B9B4-421D-B08E-83708083542D}" type="presOf" srcId="{607E526C-60CD-4A98-A71B-78FCE2BC42A5}" destId="{596E06D9-740A-4EB7-99D6-26FD9CA88D40}" srcOrd="0" destOrd="0" presId="urn:microsoft.com/office/officeart/2008/layout/VerticalCurvedList"/>
    <dgm:cxn modelId="{3818ADFB-B595-433E-B5AE-631DA61827B7}" type="presOf" srcId="{7944E05A-E851-4FEB-8F65-54CF019D8607}" destId="{CC9EE4F8-9490-427F-B10E-0E9D697AC42E}" srcOrd="0" destOrd="0" presId="urn:microsoft.com/office/officeart/2008/layout/VerticalCurvedList"/>
    <dgm:cxn modelId="{D408B828-1DF1-441D-8A87-A60851E723F9}" srcId="{89F17C84-8395-4E33-8F8A-878E46DB1974}" destId="{607E526C-60CD-4A98-A71B-78FCE2BC42A5}" srcOrd="3" destOrd="0" parTransId="{38642E36-63AA-4DAC-B37E-80BEE3388E34}" sibTransId="{D8248EBF-9B89-4041-B322-22ED41F058DA}"/>
    <dgm:cxn modelId="{0704E337-C58D-4449-9D7E-6174B707DEE2}" type="presOf" srcId="{8A1426EB-7DE3-47DE-897B-C3F4E225F151}" destId="{D3F14193-5855-4C09-A68A-0623D31128DF}" srcOrd="0" destOrd="0" presId="urn:microsoft.com/office/officeart/2008/layout/VerticalCurvedList"/>
    <dgm:cxn modelId="{824C2DD7-66A5-46ED-B730-23994CA72EC8}" type="presOf" srcId="{89F17C84-8395-4E33-8F8A-878E46DB1974}" destId="{1B922EBE-B39C-4873-8CC5-9E93797307C1}" srcOrd="0" destOrd="0" presId="urn:microsoft.com/office/officeart/2008/layout/VerticalCurvedList"/>
    <dgm:cxn modelId="{6347E05D-B21C-46FC-96DC-D573BCFFF1CB}" type="presParOf" srcId="{1B922EBE-B39C-4873-8CC5-9E93797307C1}" destId="{7CDB5B95-D570-47D8-BCE0-E552F8830E24}" srcOrd="0" destOrd="0" presId="urn:microsoft.com/office/officeart/2008/layout/VerticalCurvedList"/>
    <dgm:cxn modelId="{DEC0C423-D861-4569-8290-18C8E72385D5}" type="presParOf" srcId="{7CDB5B95-D570-47D8-BCE0-E552F8830E24}" destId="{8C163561-368A-464B-8AC3-290847416772}" srcOrd="0" destOrd="0" presId="urn:microsoft.com/office/officeart/2008/layout/VerticalCurvedList"/>
    <dgm:cxn modelId="{1DDC7A4D-1507-42FE-9889-03237DFE386B}" type="presParOf" srcId="{8C163561-368A-464B-8AC3-290847416772}" destId="{239A010D-535F-44FF-8274-A74669569E25}" srcOrd="0" destOrd="0" presId="urn:microsoft.com/office/officeart/2008/layout/VerticalCurvedList"/>
    <dgm:cxn modelId="{12A0A7B5-AF7A-4155-AF9C-B74CF4BC023E}" type="presParOf" srcId="{8C163561-368A-464B-8AC3-290847416772}" destId="{7D320737-378C-4B8C-AEBD-51068216900B}" srcOrd="1" destOrd="0" presId="urn:microsoft.com/office/officeart/2008/layout/VerticalCurvedList"/>
    <dgm:cxn modelId="{EC96732C-2B1A-4797-89B8-1416AEA2BDA1}" type="presParOf" srcId="{8C163561-368A-464B-8AC3-290847416772}" destId="{C626C0FB-4623-4A86-B194-30FC7A43F690}" srcOrd="2" destOrd="0" presId="urn:microsoft.com/office/officeart/2008/layout/VerticalCurvedList"/>
    <dgm:cxn modelId="{830F9787-B28E-48C4-A60B-4684732F7F47}" type="presParOf" srcId="{8C163561-368A-464B-8AC3-290847416772}" destId="{0DB23378-0D9E-489E-B056-8FF32F56CCC3}" srcOrd="3" destOrd="0" presId="urn:microsoft.com/office/officeart/2008/layout/VerticalCurvedList"/>
    <dgm:cxn modelId="{0F055483-34AC-4421-B5D0-6DC3672216FF}" type="presParOf" srcId="{7CDB5B95-D570-47D8-BCE0-E552F8830E24}" destId="{411AB55B-A6A8-48D0-B24D-1FE0443D1EDB}" srcOrd="1" destOrd="0" presId="urn:microsoft.com/office/officeart/2008/layout/VerticalCurvedList"/>
    <dgm:cxn modelId="{0965771A-E783-4F1D-BFA2-D2989562957F}" type="presParOf" srcId="{7CDB5B95-D570-47D8-BCE0-E552F8830E24}" destId="{62EFC6DF-9B9D-4498-9FCB-69AB4CF71398}" srcOrd="2" destOrd="0" presId="urn:microsoft.com/office/officeart/2008/layout/VerticalCurvedList"/>
    <dgm:cxn modelId="{27281A3A-5F71-4FD9-A2E3-37BD9A1614CF}" type="presParOf" srcId="{62EFC6DF-9B9D-4498-9FCB-69AB4CF71398}" destId="{3A93CF4B-2409-4FAC-8ACE-009A6101783F}" srcOrd="0" destOrd="0" presId="urn:microsoft.com/office/officeart/2008/layout/VerticalCurvedList"/>
    <dgm:cxn modelId="{1AFE3003-AAB3-4804-8BEE-142F49F362E4}" type="presParOf" srcId="{7CDB5B95-D570-47D8-BCE0-E552F8830E24}" destId="{D3F14193-5855-4C09-A68A-0623D31128DF}" srcOrd="3" destOrd="0" presId="urn:microsoft.com/office/officeart/2008/layout/VerticalCurvedList"/>
    <dgm:cxn modelId="{022782DE-37E8-4135-A743-2C499302F1DD}" type="presParOf" srcId="{7CDB5B95-D570-47D8-BCE0-E552F8830E24}" destId="{BD8A115F-6910-49FF-9795-3847D8CBD453}" srcOrd="4" destOrd="0" presId="urn:microsoft.com/office/officeart/2008/layout/VerticalCurvedList"/>
    <dgm:cxn modelId="{631F48D7-E4EB-473E-95C6-79776E332600}" type="presParOf" srcId="{BD8A115F-6910-49FF-9795-3847D8CBD453}" destId="{BAAE23CF-93E1-4283-B216-8A16E8BF43B5}" srcOrd="0" destOrd="0" presId="urn:microsoft.com/office/officeart/2008/layout/VerticalCurvedList"/>
    <dgm:cxn modelId="{C67A31E3-7115-42E9-822B-5C8CD6AA8F7F}" type="presParOf" srcId="{7CDB5B95-D570-47D8-BCE0-E552F8830E24}" destId="{CC9EE4F8-9490-427F-B10E-0E9D697AC42E}" srcOrd="5" destOrd="0" presId="urn:microsoft.com/office/officeart/2008/layout/VerticalCurvedList"/>
    <dgm:cxn modelId="{FE1BF093-3C30-441B-8DD9-1939B9B6E9C1}" type="presParOf" srcId="{7CDB5B95-D570-47D8-BCE0-E552F8830E24}" destId="{99854AA3-86D7-4DB5-AA36-6F45C724EA1C}" srcOrd="6" destOrd="0" presId="urn:microsoft.com/office/officeart/2008/layout/VerticalCurvedList"/>
    <dgm:cxn modelId="{71EEE8CF-48AB-49E7-9EA6-7058B3A5B109}" type="presParOf" srcId="{99854AA3-86D7-4DB5-AA36-6F45C724EA1C}" destId="{CC93471B-25DF-4061-9EB5-45EAA8B6183F}" srcOrd="0" destOrd="0" presId="urn:microsoft.com/office/officeart/2008/layout/VerticalCurvedList"/>
    <dgm:cxn modelId="{BC7015FA-556C-4069-861D-FE41C7202F36}" type="presParOf" srcId="{7CDB5B95-D570-47D8-BCE0-E552F8830E24}" destId="{596E06D9-740A-4EB7-99D6-26FD9CA88D40}" srcOrd="7" destOrd="0" presId="urn:microsoft.com/office/officeart/2008/layout/VerticalCurvedList"/>
    <dgm:cxn modelId="{F36100D4-0813-4A0F-9ADE-4FE4FD61721C}" type="presParOf" srcId="{7CDB5B95-D570-47D8-BCE0-E552F8830E24}" destId="{9031F968-0A05-4BA8-92EC-3061E9C2118F}" srcOrd="8" destOrd="0" presId="urn:microsoft.com/office/officeart/2008/layout/VerticalCurvedList"/>
    <dgm:cxn modelId="{2DFE1AB6-22B9-45D7-8567-E9CC68A5813B}" type="presParOf" srcId="{9031F968-0A05-4BA8-92EC-3061E9C2118F}" destId="{DD20F751-607D-41DA-9959-BD7BBF1B3E8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206952" cy="4800600"/>
        <a:chOff x="0" y="0"/>
        <a:chExt cx="7206952" cy="4800600"/>
      </a:xfrm>
    </dsp:grpSpPr>
    <dsp:sp modelId="{7D320737-378C-4B8C-AEBD-51068216900B}">
      <dsp:nvSpPr>
        <dsp:cNvPr id="4" name="空心弧 3"/>
        <dsp:cNvSpPr/>
      </dsp:nvSpPr>
      <dsp:spPr bwMode="white">
        <a:xfrm>
          <a:off x="-5373491" y="-843703"/>
          <a:ext cx="6488006" cy="6488006"/>
        </a:xfrm>
        <a:prstGeom prst="blockArc">
          <a:avLst>
            <a:gd name="adj1" fmla="val 18900000"/>
            <a:gd name="adj2" fmla="val 2700000"/>
            <a:gd name="adj3" fmla="val 278"/>
          </a:avLst>
        </a:pr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-5373491" y="-843703"/>
        <a:ext cx="6488006" cy="6488006"/>
      </dsp:txXfrm>
    </dsp:sp>
    <dsp:sp modelId="{411AB55B-A6A8-48D0-B24D-1FE0443D1EDB}">
      <dsp:nvSpPr>
        <dsp:cNvPr id="7" name="矩形 6"/>
        <dsp:cNvSpPr/>
      </dsp:nvSpPr>
      <dsp:spPr bwMode="white">
        <a:xfrm>
          <a:off x="608716" y="369070"/>
          <a:ext cx="6598236" cy="738524"/>
        </a:xfrm>
        <a:prstGeom prst="rect">
          <a:avLst/>
        </a:prstGeom>
        <a:solidFill>
          <a:srgbClr val="FFC000"/>
        </a:solidFill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608716" y="369070"/>
        <a:ext cx="6598236" cy="738524"/>
      </dsp:txXfrm>
    </dsp:sp>
    <dsp:sp modelId="{3A93CF4B-2409-4FAC-8ACE-009A6101783F}">
      <dsp:nvSpPr>
        <dsp:cNvPr id="8" name="椭圆 7"/>
        <dsp:cNvSpPr/>
      </dsp:nvSpPr>
      <dsp:spPr bwMode="white">
        <a:xfrm>
          <a:off x="147138" y="276755"/>
          <a:ext cx="923155" cy="923155"/>
        </a:xfrm>
        <a:prstGeom prst="ellipse">
          <a:avLst/>
        </a:prstGeom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Xfrm>
        <a:off x="147138" y="276755"/>
        <a:ext cx="923155" cy="923155"/>
      </dsp:txXfrm>
    </dsp:sp>
    <dsp:sp modelId="{D3F14193-5855-4C09-A68A-0623D31128DF}">
      <dsp:nvSpPr>
        <dsp:cNvPr id="9" name="矩形 8"/>
        <dsp:cNvSpPr/>
      </dsp:nvSpPr>
      <dsp:spPr bwMode="white">
        <a:xfrm>
          <a:off x="1032129" y="1477049"/>
          <a:ext cx="6174823" cy="738524"/>
        </a:xfrm>
        <a:prstGeom prst="rect">
          <a:avLst/>
        </a:prstGeom>
        <a:solidFill>
          <a:schemeClr val="accent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dirty="0" smtClean="0">
              <a:ea typeface="黑体" panose="02010609060101010101" pitchFamily="49" charset="-122"/>
            </a:rPr>
            <a:t>实验任务</a:t>
          </a:r>
          <a:endParaRPr lang="en-US" altLang="zh-CN" sz="3000" b="1" dirty="0" smtClean="0">
            <a:ea typeface="宋体" panose="02010600030101010101" pitchFamily="2" charset="-122"/>
          </a:endParaRPr>
        </a:p>
      </dsp:txBody>
      <dsp:txXfrm>
        <a:off x="1032129" y="1477049"/>
        <a:ext cx="6174823" cy="738524"/>
      </dsp:txXfrm>
    </dsp:sp>
    <dsp:sp modelId="{BAAE23CF-93E1-4283-B216-8A16E8BF43B5}">
      <dsp:nvSpPr>
        <dsp:cNvPr id="10" name="椭圆 9"/>
        <dsp:cNvSpPr/>
      </dsp:nvSpPr>
      <dsp:spPr bwMode="white">
        <a:xfrm>
          <a:off x="570551" y="1384733"/>
          <a:ext cx="923155" cy="923155"/>
        </a:xfrm>
        <a:prstGeom prst="ellipse">
          <a:avLst/>
        </a:prstGeom>
      </dsp:spPr>
      <dsp:style>
        <a:lnRef idx="1">
          <a:schemeClr val="accent1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570551" y="1384733"/>
        <a:ext cx="923155" cy="923155"/>
      </dsp:txXfrm>
    </dsp:sp>
    <dsp:sp modelId="{CC9EE4F8-9490-427F-B10E-0E9D697AC42E}">
      <dsp:nvSpPr>
        <dsp:cNvPr id="11" name="矩形 10"/>
        <dsp:cNvSpPr/>
      </dsp:nvSpPr>
      <dsp:spPr bwMode="white">
        <a:xfrm>
          <a:off x="1032129" y="2585027"/>
          <a:ext cx="6174823" cy="738524"/>
        </a:xfrm>
        <a:prstGeom prst="rect">
          <a:avLst/>
        </a:prstGeom>
        <a:solidFill>
          <a:schemeClr val="accent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dirty="0" smtClean="0">
              <a:ea typeface="黑体" panose="02010609060101010101" pitchFamily="49" charset="-122"/>
            </a:rPr>
            <a:t>实验原理</a:t>
          </a:r>
          <a:endParaRPr lang="en-US" altLang="zh-CN" sz="3000" b="1" dirty="0" smtClean="0">
            <a:ea typeface="宋体" panose="02010600030101010101" pitchFamily="2" charset="-122"/>
          </a:endParaRPr>
        </a:p>
      </dsp:txBody>
      <dsp:txXfrm>
        <a:off x="1032129" y="2585027"/>
        <a:ext cx="6174823" cy="738524"/>
      </dsp:txXfrm>
    </dsp:sp>
    <dsp:sp modelId="{CC93471B-25DF-4061-9EB5-45EAA8B6183F}">
      <dsp:nvSpPr>
        <dsp:cNvPr id="12" name="椭圆 11"/>
        <dsp:cNvSpPr/>
      </dsp:nvSpPr>
      <dsp:spPr bwMode="white">
        <a:xfrm>
          <a:off x="570551" y="2492712"/>
          <a:ext cx="923155" cy="923155"/>
        </a:xfrm>
        <a:prstGeom prst="ellipse">
          <a:avLst/>
        </a:prstGeom>
      </dsp:spPr>
      <dsp:style>
        <a:lnRef idx="1">
          <a:schemeClr val="accent1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570551" y="2492712"/>
        <a:ext cx="923155" cy="923155"/>
      </dsp:txXfrm>
    </dsp:sp>
    <dsp:sp modelId="{596E06D9-740A-4EB7-99D6-26FD9CA88D40}">
      <dsp:nvSpPr>
        <dsp:cNvPr id="13" name="矩形 12"/>
        <dsp:cNvSpPr/>
      </dsp:nvSpPr>
      <dsp:spPr bwMode="white">
        <a:xfrm>
          <a:off x="608716" y="3693006"/>
          <a:ext cx="6598236" cy="738524"/>
        </a:xfrm>
        <a:prstGeom prst="rect">
          <a:avLst/>
        </a:prstGeom>
        <a:solidFill>
          <a:schemeClr val="accent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dirty="0" smtClean="0">
            <a:ea typeface="宋体" panose="02010600030101010101" pitchFamily="2" charset="-122"/>
          </a:endParaRPr>
        </a:p>
      </dsp:txBody>
      <dsp:txXfrm>
        <a:off x="608716" y="3693006"/>
        <a:ext cx="6598236" cy="738524"/>
      </dsp:txXfrm>
    </dsp:sp>
    <dsp:sp modelId="{DD20F751-607D-41DA-9959-BD7BBF1B3E8D}">
      <dsp:nvSpPr>
        <dsp:cNvPr id="14" name="椭圆 13"/>
        <dsp:cNvSpPr/>
      </dsp:nvSpPr>
      <dsp:spPr bwMode="white">
        <a:xfrm>
          <a:off x="147138" y="3600690"/>
          <a:ext cx="923155" cy="923155"/>
        </a:xfrm>
        <a:prstGeom prst="ellipse">
          <a:avLst/>
        </a:prstGeom>
      </dsp:spPr>
      <dsp:style>
        <a:lnRef idx="1">
          <a:schemeClr val="accent1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147138" y="3600690"/>
        <a:ext cx="923155" cy="923155"/>
      </dsp:txXfrm>
    </dsp:sp>
    <dsp:sp modelId="{239A010D-535F-44FF-8274-A74669569E25}">
      <dsp:nvSpPr>
        <dsp:cNvPr id="3" name="矩形 2" hidden="1"/>
        <dsp:cNvSpPr/>
      </dsp:nvSpPr>
      <dsp:spPr bwMode="white">
        <a:xfrm>
          <a:off x="133641" y="101171"/>
          <a:ext cx="36000" cy="36000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33641" y="101171"/>
        <a:ext cx="36000" cy="36000"/>
      </dsp:txXfrm>
    </dsp:sp>
    <dsp:sp modelId="{C626C0FB-4623-4A86-B194-30FC7A43F690}">
      <dsp:nvSpPr>
        <dsp:cNvPr id="5" name="矩形 4" hidden="1"/>
        <dsp:cNvSpPr/>
      </dsp:nvSpPr>
      <dsp:spPr bwMode="white">
        <a:xfrm>
          <a:off x="1078515" y="2382300"/>
          <a:ext cx="36000" cy="36000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78515" y="2382300"/>
        <a:ext cx="36000" cy="36000"/>
      </dsp:txXfrm>
    </dsp:sp>
    <dsp:sp modelId="{0DB23378-0D9E-489E-B056-8FF32F56CCC3}">
      <dsp:nvSpPr>
        <dsp:cNvPr id="6" name="矩形 5" hidden="1"/>
        <dsp:cNvSpPr/>
      </dsp:nvSpPr>
      <dsp:spPr bwMode="white">
        <a:xfrm>
          <a:off x="133641" y="4663429"/>
          <a:ext cx="36000" cy="36000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33641" y="4663429"/>
        <a:ext cx="36000" cy="36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206952" cy="4800600"/>
        <a:chOff x="0" y="0"/>
        <a:chExt cx="7206952" cy="4800600"/>
      </a:xfrm>
    </dsp:grpSpPr>
    <dsp:sp modelId="{7D320737-378C-4B8C-AEBD-51068216900B}">
      <dsp:nvSpPr>
        <dsp:cNvPr id="4" name="空心弧 3"/>
        <dsp:cNvSpPr/>
      </dsp:nvSpPr>
      <dsp:spPr bwMode="white">
        <a:xfrm>
          <a:off x="-5373491" y="-843703"/>
          <a:ext cx="6488006" cy="6488006"/>
        </a:xfrm>
        <a:prstGeom prst="blockArc">
          <a:avLst>
            <a:gd name="adj1" fmla="val 18900000"/>
            <a:gd name="adj2" fmla="val 2700000"/>
            <a:gd name="adj3" fmla="val 278"/>
          </a:avLst>
        </a:pr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-5373491" y="-843703"/>
        <a:ext cx="6488006" cy="6488006"/>
      </dsp:txXfrm>
    </dsp:sp>
    <dsp:sp modelId="{411AB55B-A6A8-48D0-B24D-1FE0443D1EDB}">
      <dsp:nvSpPr>
        <dsp:cNvPr id="7" name="矩形 6"/>
        <dsp:cNvSpPr/>
      </dsp:nvSpPr>
      <dsp:spPr bwMode="white">
        <a:xfrm>
          <a:off x="608716" y="369070"/>
          <a:ext cx="6598236" cy="7385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608716" y="369070"/>
        <a:ext cx="6598236" cy="738524"/>
      </dsp:txXfrm>
    </dsp:sp>
    <dsp:sp modelId="{3A93CF4B-2409-4FAC-8ACE-009A6101783F}">
      <dsp:nvSpPr>
        <dsp:cNvPr id="8" name="椭圆 7"/>
        <dsp:cNvSpPr/>
      </dsp:nvSpPr>
      <dsp:spPr bwMode="white">
        <a:xfrm>
          <a:off x="147138" y="276755"/>
          <a:ext cx="923155" cy="923155"/>
        </a:xfrm>
        <a:prstGeom prst="ellipse">
          <a:avLst/>
        </a:prstGeom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Xfrm>
        <a:off x="147138" y="276755"/>
        <a:ext cx="923155" cy="923155"/>
      </dsp:txXfrm>
    </dsp:sp>
    <dsp:sp modelId="{D3F14193-5855-4C09-A68A-0623D31128DF}">
      <dsp:nvSpPr>
        <dsp:cNvPr id="9" name="矩形 8"/>
        <dsp:cNvSpPr/>
      </dsp:nvSpPr>
      <dsp:spPr bwMode="white">
        <a:xfrm>
          <a:off x="1032129" y="1477049"/>
          <a:ext cx="6174823" cy="738524"/>
        </a:xfrm>
        <a:prstGeom prst="rect">
          <a:avLst/>
        </a:prstGeom>
        <a:solidFill>
          <a:srgbClr val="FFC000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dirty="0" smtClean="0">
              <a:ea typeface="黑体" panose="02010609060101010101" pitchFamily="49" charset="-122"/>
            </a:rPr>
            <a:t>实验任务</a:t>
          </a:r>
          <a:endParaRPr lang="en-US" altLang="zh-CN" sz="3000" b="1" dirty="0" smtClean="0">
            <a:ea typeface="宋体" panose="02010600030101010101" pitchFamily="2" charset="-122"/>
          </a:endParaRPr>
        </a:p>
      </dsp:txBody>
      <dsp:txXfrm>
        <a:off x="1032129" y="1477049"/>
        <a:ext cx="6174823" cy="738524"/>
      </dsp:txXfrm>
    </dsp:sp>
    <dsp:sp modelId="{BAAE23CF-93E1-4283-B216-8A16E8BF43B5}">
      <dsp:nvSpPr>
        <dsp:cNvPr id="10" name="椭圆 9"/>
        <dsp:cNvSpPr/>
      </dsp:nvSpPr>
      <dsp:spPr bwMode="white">
        <a:xfrm>
          <a:off x="570551" y="1384733"/>
          <a:ext cx="923155" cy="923155"/>
        </a:xfrm>
        <a:prstGeom prst="ellipse">
          <a:avLst/>
        </a:prstGeom>
      </dsp:spPr>
      <dsp:style>
        <a:lnRef idx="1">
          <a:schemeClr val="accent1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570551" y="1384733"/>
        <a:ext cx="923155" cy="923155"/>
      </dsp:txXfrm>
    </dsp:sp>
    <dsp:sp modelId="{CC9EE4F8-9490-427F-B10E-0E9D697AC42E}">
      <dsp:nvSpPr>
        <dsp:cNvPr id="11" name="矩形 10"/>
        <dsp:cNvSpPr/>
      </dsp:nvSpPr>
      <dsp:spPr bwMode="white">
        <a:xfrm>
          <a:off x="1032129" y="2585027"/>
          <a:ext cx="6174823" cy="738524"/>
        </a:xfrm>
        <a:prstGeom prst="rect">
          <a:avLst/>
        </a:prstGeom>
        <a:solidFill>
          <a:schemeClr val="accent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dirty="0" smtClean="0">
              <a:ea typeface="黑体" panose="02010609060101010101" pitchFamily="49" charset="-122"/>
            </a:rPr>
            <a:t>实验原理</a:t>
          </a:r>
          <a:endParaRPr lang="en-US" altLang="zh-CN" sz="3000" b="1" dirty="0" smtClean="0">
            <a:ea typeface="宋体" panose="02010600030101010101" pitchFamily="2" charset="-122"/>
          </a:endParaRPr>
        </a:p>
      </dsp:txBody>
      <dsp:txXfrm>
        <a:off x="1032129" y="2585027"/>
        <a:ext cx="6174823" cy="738524"/>
      </dsp:txXfrm>
    </dsp:sp>
    <dsp:sp modelId="{CC93471B-25DF-4061-9EB5-45EAA8B6183F}">
      <dsp:nvSpPr>
        <dsp:cNvPr id="12" name="椭圆 11"/>
        <dsp:cNvSpPr/>
      </dsp:nvSpPr>
      <dsp:spPr bwMode="white">
        <a:xfrm>
          <a:off x="570551" y="2492712"/>
          <a:ext cx="923155" cy="923155"/>
        </a:xfrm>
        <a:prstGeom prst="ellipse">
          <a:avLst/>
        </a:prstGeom>
      </dsp:spPr>
      <dsp:style>
        <a:lnRef idx="1">
          <a:schemeClr val="accent1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570551" y="2492712"/>
        <a:ext cx="923155" cy="923155"/>
      </dsp:txXfrm>
    </dsp:sp>
    <dsp:sp modelId="{596E06D9-740A-4EB7-99D6-26FD9CA88D40}">
      <dsp:nvSpPr>
        <dsp:cNvPr id="13" name="矩形 12"/>
        <dsp:cNvSpPr/>
      </dsp:nvSpPr>
      <dsp:spPr bwMode="white">
        <a:xfrm>
          <a:off x="608716" y="3693006"/>
          <a:ext cx="6598236" cy="738524"/>
        </a:xfrm>
        <a:prstGeom prst="rect">
          <a:avLst/>
        </a:prstGeom>
        <a:solidFill>
          <a:schemeClr val="accent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dirty="0" smtClean="0">
            <a:ea typeface="宋体" panose="02010600030101010101" pitchFamily="2" charset="-122"/>
          </a:endParaRPr>
        </a:p>
      </dsp:txBody>
      <dsp:txXfrm>
        <a:off x="608716" y="3693006"/>
        <a:ext cx="6598236" cy="738524"/>
      </dsp:txXfrm>
    </dsp:sp>
    <dsp:sp modelId="{DD20F751-607D-41DA-9959-BD7BBF1B3E8D}">
      <dsp:nvSpPr>
        <dsp:cNvPr id="14" name="椭圆 13"/>
        <dsp:cNvSpPr/>
      </dsp:nvSpPr>
      <dsp:spPr bwMode="white">
        <a:xfrm>
          <a:off x="147138" y="3600690"/>
          <a:ext cx="923155" cy="923155"/>
        </a:xfrm>
        <a:prstGeom prst="ellipse">
          <a:avLst/>
        </a:prstGeom>
      </dsp:spPr>
      <dsp:style>
        <a:lnRef idx="1">
          <a:schemeClr val="accent1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147138" y="3600690"/>
        <a:ext cx="923155" cy="923155"/>
      </dsp:txXfrm>
    </dsp:sp>
    <dsp:sp modelId="{239A010D-535F-44FF-8274-A74669569E25}">
      <dsp:nvSpPr>
        <dsp:cNvPr id="3" name="矩形 2" hidden="1"/>
        <dsp:cNvSpPr/>
      </dsp:nvSpPr>
      <dsp:spPr bwMode="white">
        <a:xfrm>
          <a:off x="133641" y="101171"/>
          <a:ext cx="36000" cy="36000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33641" y="101171"/>
        <a:ext cx="36000" cy="36000"/>
      </dsp:txXfrm>
    </dsp:sp>
    <dsp:sp modelId="{C626C0FB-4623-4A86-B194-30FC7A43F690}">
      <dsp:nvSpPr>
        <dsp:cNvPr id="5" name="矩形 4" hidden="1"/>
        <dsp:cNvSpPr/>
      </dsp:nvSpPr>
      <dsp:spPr bwMode="white">
        <a:xfrm>
          <a:off x="1078515" y="2382300"/>
          <a:ext cx="36000" cy="36000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78515" y="2382300"/>
        <a:ext cx="36000" cy="36000"/>
      </dsp:txXfrm>
    </dsp:sp>
    <dsp:sp modelId="{0DB23378-0D9E-489E-B056-8FF32F56CCC3}">
      <dsp:nvSpPr>
        <dsp:cNvPr id="6" name="矩形 5" hidden="1"/>
        <dsp:cNvSpPr/>
      </dsp:nvSpPr>
      <dsp:spPr bwMode="white">
        <a:xfrm>
          <a:off x="133641" y="4663429"/>
          <a:ext cx="36000" cy="36000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33641" y="4663429"/>
        <a:ext cx="36000" cy="36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206952" cy="4800600"/>
        <a:chOff x="0" y="0"/>
        <a:chExt cx="7206952" cy="4800600"/>
      </a:xfrm>
    </dsp:grpSpPr>
    <dsp:sp modelId="{7D320737-378C-4B8C-AEBD-51068216900B}">
      <dsp:nvSpPr>
        <dsp:cNvPr id="4" name="空心弧 3"/>
        <dsp:cNvSpPr/>
      </dsp:nvSpPr>
      <dsp:spPr bwMode="white">
        <a:xfrm>
          <a:off x="-5373491" y="-843703"/>
          <a:ext cx="6488006" cy="6488006"/>
        </a:xfrm>
        <a:prstGeom prst="blockArc">
          <a:avLst>
            <a:gd name="adj1" fmla="val 18900000"/>
            <a:gd name="adj2" fmla="val 2700000"/>
            <a:gd name="adj3" fmla="val 278"/>
          </a:avLst>
        </a:pr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-5373491" y="-843703"/>
        <a:ext cx="6488006" cy="6488006"/>
      </dsp:txXfrm>
    </dsp:sp>
    <dsp:sp modelId="{411AB55B-A6A8-48D0-B24D-1FE0443D1EDB}">
      <dsp:nvSpPr>
        <dsp:cNvPr id="7" name="矩形 6"/>
        <dsp:cNvSpPr/>
      </dsp:nvSpPr>
      <dsp:spPr bwMode="white">
        <a:xfrm>
          <a:off x="608716" y="369070"/>
          <a:ext cx="6598236" cy="7385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608716" y="369070"/>
        <a:ext cx="6598236" cy="738524"/>
      </dsp:txXfrm>
    </dsp:sp>
    <dsp:sp modelId="{3A93CF4B-2409-4FAC-8ACE-009A6101783F}">
      <dsp:nvSpPr>
        <dsp:cNvPr id="8" name="椭圆 7"/>
        <dsp:cNvSpPr/>
      </dsp:nvSpPr>
      <dsp:spPr bwMode="white">
        <a:xfrm>
          <a:off x="147138" y="276755"/>
          <a:ext cx="923155" cy="923155"/>
        </a:xfrm>
        <a:prstGeom prst="ellipse">
          <a:avLst/>
        </a:prstGeom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Xfrm>
        <a:off x="147138" y="276755"/>
        <a:ext cx="923155" cy="923155"/>
      </dsp:txXfrm>
    </dsp:sp>
    <dsp:sp modelId="{D3F14193-5855-4C09-A68A-0623D31128DF}">
      <dsp:nvSpPr>
        <dsp:cNvPr id="9" name="矩形 8"/>
        <dsp:cNvSpPr/>
      </dsp:nvSpPr>
      <dsp:spPr bwMode="white">
        <a:xfrm>
          <a:off x="1032129" y="1477049"/>
          <a:ext cx="6174823" cy="7385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dirty="0" smtClean="0">
              <a:ea typeface="黑体" panose="02010609060101010101" pitchFamily="49" charset="-122"/>
            </a:rPr>
            <a:t>实验任务</a:t>
          </a:r>
          <a:endParaRPr lang="en-US" altLang="zh-CN" sz="3000" b="1" dirty="0" smtClean="0">
            <a:ea typeface="宋体" panose="02010600030101010101" pitchFamily="2" charset="-122"/>
          </a:endParaRPr>
        </a:p>
      </dsp:txBody>
      <dsp:txXfrm>
        <a:off x="1032129" y="1477049"/>
        <a:ext cx="6174823" cy="738524"/>
      </dsp:txXfrm>
    </dsp:sp>
    <dsp:sp modelId="{BAAE23CF-93E1-4283-B216-8A16E8BF43B5}">
      <dsp:nvSpPr>
        <dsp:cNvPr id="10" name="椭圆 9"/>
        <dsp:cNvSpPr/>
      </dsp:nvSpPr>
      <dsp:spPr bwMode="white">
        <a:xfrm>
          <a:off x="570551" y="1384733"/>
          <a:ext cx="923155" cy="923155"/>
        </a:xfrm>
        <a:prstGeom prst="ellipse">
          <a:avLst/>
        </a:prstGeom>
      </dsp:spPr>
      <dsp:style>
        <a:lnRef idx="1">
          <a:schemeClr val="accent1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570551" y="1384733"/>
        <a:ext cx="923155" cy="923155"/>
      </dsp:txXfrm>
    </dsp:sp>
    <dsp:sp modelId="{CC9EE4F8-9490-427F-B10E-0E9D697AC42E}">
      <dsp:nvSpPr>
        <dsp:cNvPr id="11" name="矩形 10"/>
        <dsp:cNvSpPr/>
      </dsp:nvSpPr>
      <dsp:spPr bwMode="white">
        <a:xfrm>
          <a:off x="1032129" y="2585027"/>
          <a:ext cx="6174823" cy="738524"/>
        </a:xfrm>
        <a:prstGeom prst="rect">
          <a:avLst/>
        </a:prstGeom>
        <a:solidFill>
          <a:srgbClr val="FFC000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dirty="0" smtClean="0">
              <a:ea typeface="黑体" panose="02010609060101010101" pitchFamily="49" charset="-122"/>
            </a:rPr>
            <a:t>实验原理</a:t>
          </a:r>
          <a:endParaRPr lang="en-US" altLang="zh-CN" sz="3000" b="1" dirty="0" smtClean="0">
            <a:ea typeface="宋体" panose="02010600030101010101" pitchFamily="2" charset="-122"/>
          </a:endParaRPr>
        </a:p>
      </dsp:txBody>
      <dsp:txXfrm>
        <a:off x="1032129" y="2585027"/>
        <a:ext cx="6174823" cy="738524"/>
      </dsp:txXfrm>
    </dsp:sp>
    <dsp:sp modelId="{CC93471B-25DF-4061-9EB5-45EAA8B6183F}">
      <dsp:nvSpPr>
        <dsp:cNvPr id="12" name="椭圆 11"/>
        <dsp:cNvSpPr/>
      </dsp:nvSpPr>
      <dsp:spPr bwMode="white">
        <a:xfrm>
          <a:off x="570551" y="2492712"/>
          <a:ext cx="923155" cy="923155"/>
        </a:xfrm>
        <a:prstGeom prst="ellipse">
          <a:avLst/>
        </a:prstGeom>
      </dsp:spPr>
      <dsp:style>
        <a:lnRef idx="1">
          <a:schemeClr val="accent1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570551" y="2492712"/>
        <a:ext cx="923155" cy="923155"/>
      </dsp:txXfrm>
    </dsp:sp>
    <dsp:sp modelId="{596E06D9-740A-4EB7-99D6-26FD9CA88D40}">
      <dsp:nvSpPr>
        <dsp:cNvPr id="13" name="矩形 12"/>
        <dsp:cNvSpPr/>
      </dsp:nvSpPr>
      <dsp:spPr bwMode="white">
        <a:xfrm>
          <a:off x="608716" y="3693006"/>
          <a:ext cx="6598236" cy="738524"/>
        </a:xfrm>
        <a:prstGeom prst="rect">
          <a:avLst/>
        </a:prstGeom>
        <a:solidFill>
          <a:schemeClr val="accent1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dirty="0" smtClean="0">
            <a:ea typeface="宋体" panose="02010600030101010101" pitchFamily="2" charset="-122"/>
          </a:endParaRPr>
        </a:p>
      </dsp:txBody>
      <dsp:txXfrm>
        <a:off x="608716" y="3693006"/>
        <a:ext cx="6598236" cy="738524"/>
      </dsp:txXfrm>
    </dsp:sp>
    <dsp:sp modelId="{DD20F751-607D-41DA-9959-BD7BBF1B3E8D}">
      <dsp:nvSpPr>
        <dsp:cNvPr id="14" name="椭圆 13"/>
        <dsp:cNvSpPr/>
      </dsp:nvSpPr>
      <dsp:spPr bwMode="white">
        <a:xfrm>
          <a:off x="147138" y="3600690"/>
          <a:ext cx="923155" cy="923155"/>
        </a:xfrm>
        <a:prstGeom prst="ellipse">
          <a:avLst/>
        </a:prstGeom>
      </dsp:spPr>
      <dsp:style>
        <a:lnRef idx="1">
          <a:schemeClr val="accent1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147138" y="3600690"/>
        <a:ext cx="923155" cy="923155"/>
      </dsp:txXfrm>
    </dsp:sp>
    <dsp:sp modelId="{239A010D-535F-44FF-8274-A74669569E25}">
      <dsp:nvSpPr>
        <dsp:cNvPr id="3" name="矩形 2" hidden="1"/>
        <dsp:cNvSpPr/>
      </dsp:nvSpPr>
      <dsp:spPr bwMode="white">
        <a:xfrm>
          <a:off x="133641" y="101171"/>
          <a:ext cx="36000" cy="36000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33641" y="101171"/>
        <a:ext cx="36000" cy="36000"/>
      </dsp:txXfrm>
    </dsp:sp>
    <dsp:sp modelId="{C626C0FB-4623-4A86-B194-30FC7A43F690}">
      <dsp:nvSpPr>
        <dsp:cNvPr id="5" name="矩形 4" hidden="1"/>
        <dsp:cNvSpPr/>
      </dsp:nvSpPr>
      <dsp:spPr bwMode="white">
        <a:xfrm>
          <a:off x="1078515" y="2382300"/>
          <a:ext cx="36000" cy="36000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78515" y="2382300"/>
        <a:ext cx="36000" cy="36000"/>
      </dsp:txXfrm>
    </dsp:sp>
    <dsp:sp modelId="{0DB23378-0D9E-489E-B056-8FF32F56CCC3}">
      <dsp:nvSpPr>
        <dsp:cNvPr id="6" name="矩形 5" hidden="1"/>
        <dsp:cNvSpPr/>
      </dsp:nvSpPr>
      <dsp:spPr bwMode="white">
        <a:xfrm>
          <a:off x="133641" y="4663429"/>
          <a:ext cx="36000" cy="36000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33641" y="4663429"/>
        <a:ext cx="36000" cy="36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206952" cy="4800600"/>
        <a:chOff x="0" y="0"/>
        <a:chExt cx="7206952" cy="4800600"/>
      </a:xfrm>
    </dsp:grpSpPr>
    <dsp:sp modelId="{7D320737-378C-4B8C-AEBD-51068216900B}">
      <dsp:nvSpPr>
        <dsp:cNvPr id="4" name="空心弧 3"/>
        <dsp:cNvSpPr/>
      </dsp:nvSpPr>
      <dsp:spPr bwMode="white">
        <a:xfrm>
          <a:off x="-5373491" y="-843703"/>
          <a:ext cx="6488006" cy="6488006"/>
        </a:xfrm>
        <a:prstGeom prst="blockArc">
          <a:avLst>
            <a:gd name="adj1" fmla="val 18900000"/>
            <a:gd name="adj2" fmla="val 2700000"/>
            <a:gd name="adj3" fmla="val 278"/>
          </a:avLst>
        </a:pr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-5373491" y="-843703"/>
        <a:ext cx="6488006" cy="6488006"/>
      </dsp:txXfrm>
    </dsp:sp>
    <dsp:sp modelId="{411AB55B-A6A8-48D0-B24D-1FE0443D1EDB}">
      <dsp:nvSpPr>
        <dsp:cNvPr id="7" name="矩形 6"/>
        <dsp:cNvSpPr/>
      </dsp:nvSpPr>
      <dsp:spPr bwMode="white">
        <a:xfrm>
          <a:off x="608716" y="369070"/>
          <a:ext cx="6598236" cy="7385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608716" y="369070"/>
        <a:ext cx="6598236" cy="738524"/>
      </dsp:txXfrm>
    </dsp:sp>
    <dsp:sp modelId="{3A93CF4B-2409-4FAC-8ACE-009A6101783F}">
      <dsp:nvSpPr>
        <dsp:cNvPr id="8" name="椭圆 7"/>
        <dsp:cNvSpPr/>
      </dsp:nvSpPr>
      <dsp:spPr bwMode="white">
        <a:xfrm>
          <a:off x="147138" y="276755"/>
          <a:ext cx="923155" cy="923155"/>
        </a:xfrm>
        <a:prstGeom prst="ellipse">
          <a:avLst/>
        </a:prstGeom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Xfrm>
        <a:off x="147138" y="276755"/>
        <a:ext cx="923155" cy="923155"/>
      </dsp:txXfrm>
    </dsp:sp>
    <dsp:sp modelId="{D3F14193-5855-4C09-A68A-0623D31128DF}">
      <dsp:nvSpPr>
        <dsp:cNvPr id="9" name="矩形 8"/>
        <dsp:cNvSpPr/>
      </dsp:nvSpPr>
      <dsp:spPr bwMode="white">
        <a:xfrm>
          <a:off x="1032129" y="1477049"/>
          <a:ext cx="6174823" cy="7385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dirty="0" smtClean="0">
              <a:ea typeface="黑体" panose="02010609060101010101" pitchFamily="49" charset="-122"/>
            </a:rPr>
            <a:t>实验任务</a:t>
          </a:r>
          <a:endParaRPr lang="en-US" altLang="zh-CN" sz="3000" b="1" dirty="0" smtClean="0">
            <a:ea typeface="宋体" panose="02010600030101010101" pitchFamily="2" charset="-122"/>
          </a:endParaRPr>
        </a:p>
      </dsp:txBody>
      <dsp:txXfrm>
        <a:off x="1032129" y="1477049"/>
        <a:ext cx="6174823" cy="738524"/>
      </dsp:txXfrm>
    </dsp:sp>
    <dsp:sp modelId="{BAAE23CF-93E1-4283-B216-8A16E8BF43B5}">
      <dsp:nvSpPr>
        <dsp:cNvPr id="10" name="椭圆 9"/>
        <dsp:cNvSpPr/>
      </dsp:nvSpPr>
      <dsp:spPr bwMode="white">
        <a:xfrm>
          <a:off x="570551" y="1384733"/>
          <a:ext cx="923155" cy="923155"/>
        </a:xfrm>
        <a:prstGeom prst="ellipse">
          <a:avLst/>
        </a:prstGeom>
      </dsp:spPr>
      <dsp:style>
        <a:lnRef idx="1">
          <a:schemeClr val="accent1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570551" y="1384733"/>
        <a:ext cx="923155" cy="923155"/>
      </dsp:txXfrm>
    </dsp:sp>
    <dsp:sp modelId="{CC9EE4F8-9490-427F-B10E-0E9D697AC42E}">
      <dsp:nvSpPr>
        <dsp:cNvPr id="11" name="矩形 10"/>
        <dsp:cNvSpPr/>
      </dsp:nvSpPr>
      <dsp:spPr bwMode="white">
        <a:xfrm>
          <a:off x="1032129" y="2585027"/>
          <a:ext cx="6174823" cy="7385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dirty="0" smtClean="0">
              <a:ea typeface="黑体" panose="02010609060101010101" pitchFamily="49" charset="-122"/>
            </a:rPr>
            <a:t>实验原理</a:t>
          </a:r>
          <a:endParaRPr lang="en-US" altLang="zh-CN" sz="3000" b="1" dirty="0" smtClean="0">
            <a:ea typeface="宋体" panose="02010600030101010101" pitchFamily="2" charset="-122"/>
          </a:endParaRPr>
        </a:p>
      </dsp:txBody>
      <dsp:txXfrm>
        <a:off x="1032129" y="2585027"/>
        <a:ext cx="6174823" cy="738524"/>
      </dsp:txXfrm>
    </dsp:sp>
    <dsp:sp modelId="{CC93471B-25DF-4061-9EB5-45EAA8B6183F}">
      <dsp:nvSpPr>
        <dsp:cNvPr id="12" name="椭圆 11"/>
        <dsp:cNvSpPr/>
      </dsp:nvSpPr>
      <dsp:spPr bwMode="white">
        <a:xfrm>
          <a:off x="570551" y="2492712"/>
          <a:ext cx="923155" cy="923155"/>
        </a:xfrm>
        <a:prstGeom prst="ellipse">
          <a:avLst/>
        </a:prstGeom>
      </dsp:spPr>
      <dsp:style>
        <a:lnRef idx="1">
          <a:schemeClr val="accent1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570551" y="2492712"/>
        <a:ext cx="923155" cy="923155"/>
      </dsp:txXfrm>
    </dsp:sp>
    <dsp:sp modelId="{596E06D9-740A-4EB7-99D6-26FD9CA88D40}">
      <dsp:nvSpPr>
        <dsp:cNvPr id="13" name="矩形 12"/>
        <dsp:cNvSpPr/>
      </dsp:nvSpPr>
      <dsp:spPr bwMode="white">
        <a:xfrm>
          <a:off x="608716" y="3693006"/>
          <a:ext cx="6598236" cy="738524"/>
        </a:xfrm>
        <a:prstGeom prst="rect">
          <a:avLst/>
        </a:prstGeom>
        <a:solidFill>
          <a:srgbClr val="FFC000"/>
        </a:solidFill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lIns="586203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dirty="0" smtClean="0">
            <a:ea typeface="宋体" panose="02010600030101010101" pitchFamily="2" charset="-122"/>
          </a:endParaRPr>
        </a:p>
      </dsp:txBody>
      <dsp:txXfrm>
        <a:off x="608716" y="3693006"/>
        <a:ext cx="6598236" cy="738524"/>
      </dsp:txXfrm>
    </dsp:sp>
    <dsp:sp modelId="{DD20F751-607D-41DA-9959-BD7BBF1B3E8D}">
      <dsp:nvSpPr>
        <dsp:cNvPr id="14" name="椭圆 13"/>
        <dsp:cNvSpPr/>
      </dsp:nvSpPr>
      <dsp:spPr bwMode="white">
        <a:xfrm>
          <a:off x="147138" y="3600690"/>
          <a:ext cx="923155" cy="923155"/>
        </a:xfrm>
        <a:prstGeom prst="ellipse">
          <a:avLst/>
        </a:prstGeom>
      </dsp:spPr>
      <dsp:style>
        <a:lnRef idx="1">
          <a:schemeClr val="accent1"/>
        </a:lnRef>
        <a:fillRef idx="1">
          <a:schemeClr val="lt1"/>
        </a:fillRef>
        <a:effectRef idx="2">
          <a:scrgbClr r="0" g="0" b="0"/>
        </a:effectRef>
        <a:fontRef idx="minor"/>
      </dsp:style>
      <dsp:txXfrm>
        <a:off x="147138" y="3600690"/>
        <a:ext cx="923155" cy="923155"/>
      </dsp:txXfrm>
    </dsp:sp>
    <dsp:sp modelId="{239A010D-535F-44FF-8274-A74669569E25}">
      <dsp:nvSpPr>
        <dsp:cNvPr id="3" name="矩形 2" hidden="1"/>
        <dsp:cNvSpPr/>
      </dsp:nvSpPr>
      <dsp:spPr bwMode="white">
        <a:xfrm>
          <a:off x="133641" y="101171"/>
          <a:ext cx="36000" cy="36000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33641" y="101171"/>
        <a:ext cx="36000" cy="36000"/>
      </dsp:txXfrm>
    </dsp:sp>
    <dsp:sp modelId="{C626C0FB-4623-4A86-B194-30FC7A43F690}">
      <dsp:nvSpPr>
        <dsp:cNvPr id="5" name="矩形 4" hidden="1"/>
        <dsp:cNvSpPr/>
      </dsp:nvSpPr>
      <dsp:spPr bwMode="white">
        <a:xfrm>
          <a:off x="1078515" y="2382300"/>
          <a:ext cx="36000" cy="36000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078515" y="2382300"/>
        <a:ext cx="36000" cy="36000"/>
      </dsp:txXfrm>
    </dsp:sp>
    <dsp:sp modelId="{0DB23378-0D9E-489E-B056-8FF32F56CCC3}">
      <dsp:nvSpPr>
        <dsp:cNvPr id="6" name="矩形 5" hidden="1"/>
        <dsp:cNvSpPr/>
      </dsp:nvSpPr>
      <dsp:spPr bwMode="white">
        <a:xfrm>
          <a:off x="133641" y="4663429"/>
          <a:ext cx="36000" cy="36000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Xfrm>
        <a:off x="133641" y="4663429"/>
        <a:ext cx="36000" cy="3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4CF71-5331-46B4-84C9-6BE29BE5CA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161D63-3D9D-4190-977A-7A1A8BF4E9E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r>
              <a:rPr lang="en-US" altLang="zh-CN" sz="2600" smtClean="0"/>
              <a:t>Rudimentary logic functions=</a:t>
            </a:r>
            <a:r>
              <a:rPr lang="zh-CN" altLang="zh-CN" smtClean="0"/>
              <a:t>基本的逻辑函数</a:t>
            </a:r>
            <a:endParaRPr lang="zh-CN" altLang="en-US" smtClean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55343CD-D9F7-415D-AF47-D27DBA89B7DD}" type="slidenum">
              <a:rPr lang="zh-CN" altLang="en-US" sz="1200">
                <a:solidFill>
                  <a:srgbClr val="000000"/>
                </a:solidFill>
              </a:rPr>
            </a:fld>
            <a:endParaRPr lang="en-US" altLang="zh-CN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r>
              <a:rPr lang="en-US" altLang="zh-CN" sz="2600" smtClean="0"/>
              <a:t>Rudimentary logic functions=</a:t>
            </a:r>
            <a:r>
              <a:rPr lang="zh-CN" altLang="zh-CN" smtClean="0"/>
              <a:t>基本的逻辑函数</a:t>
            </a:r>
            <a:endParaRPr lang="zh-CN" altLang="en-US" smtClean="0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C889313-F0C3-4F3F-AC0D-6F9139511A9B}" type="slidenum">
              <a:rPr lang="zh-CN" altLang="en-US" sz="1200">
                <a:solidFill>
                  <a:srgbClr val="000000"/>
                </a:solidFill>
              </a:rPr>
            </a:fld>
            <a:endParaRPr lang="en-US" altLang="zh-CN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endParaRPr lang="zh-CN" altLang="en-US" smtClean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D927482-C94B-439A-8A31-D1018631538F}" type="slidenum">
              <a:rPr lang="zh-CN" altLang="en-US" sz="1200">
                <a:solidFill>
                  <a:srgbClr val="000000"/>
                </a:solidFill>
              </a:rPr>
            </a:fld>
            <a:endParaRPr lang="en-US" altLang="zh-CN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61D63-3D9D-4190-977A-7A1A8BF4E9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module </a:t>
            </a:r>
            <a:r>
              <a:rPr lang="en-US" altLang="zh-CN" dirty="0" err="1" smtClean="0"/>
              <a:t>seven_seg_dev</a:t>
            </a:r>
            <a:r>
              <a:rPr lang="en-US" altLang="zh-CN" dirty="0" smtClean="0"/>
              <a:t>(</a:t>
            </a:r>
            <a:endParaRPr lang="en-US" altLang="zh-CN" dirty="0" smtClean="0"/>
          </a:p>
          <a:p>
            <a:r>
              <a:rPr lang="en-US" altLang="zh-CN" dirty="0" smtClean="0"/>
              <a:t>	input wire [31:0] </a:t>
            </a:r>
            <a:r>
              <a:rPr lang="en-US" altLang="zh-CN" dirty="0" err="1" smtClean="0"/>
              <a:t>disp_num</a:t>
            </a:r>
            <a:r>
              <a:rPr lang="en-US" altLang="zh-CN" dirty="0" smtClean="0"/>
              <a:t>,</a:t>
            </a:r>
            <a:endParaRPr lang="en-US" altLang="zh-CN" dirty="0" smtClean="0"/>
          </a:p>
          <a:p>
            <a:r>
              <a:rPr lang="en-US" altLang="zh-CN" dirty="0" smtClean="0"/>
              <a:t>	input wire </a:t>
            </a:r>
            <a:r>
              <a:rPr lang="en-US" altLang="zh-CN" dirty="0" err="1" smtClean="0"/>
              <a:t>clk</a:t>
            </a:r>
            <a:r>
              <a:rPr lang="en-US" altLang="zh-CN" dirty="0" smtClean="0"/>
              <a:t>,</a:t>
            </a:r>
            <a:endParaRPr lang="en-US" altLang="zh-CN" dirty="0" smtClean="0"/>
          </a:p>
          <a:p>
            <a:r>
              <a:rPr lang="en-US" altLang="zh-CN" dirty="0" smtClean="0"/>
              <a:t>	input wire 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,</a:t>
            </a:r>
            <a:endParaRPr lang="en-US" altLang="zh-CN" dirty="0" smtClean="0"/>
          </a:p>
          <a:p>
            <a:r>
              <a:rPr lang="en-US" altLang="zh-CN" dirty="0" smtClean="0"/>
              <a:t>	input	wire [1:0]SW,</a:t>
            </a:r>
            <a:endParaRPr lang="en-US" altLang="zh-CN" dirty="0" smtClean="0"/>
          </a:p>
          <a:p>
            <a:r>
              <a:rPr lang="en-US" altLang="zh-CN" dirty="0" smtClean="0"/>
              <a:t>	input wire [1:0] Scanning,</a:t>
            </a:r>
            <a:endParaRPr lang="en-US" altLang="zh-CN" dirty="0" smtClean="0"/>
          </a:p>
          <a:p>
            <a:r>
              <a:rPr lang="en-US" altLang="zh-CN" dirty="0" smtClean="0"/>
              <a:t>	output wire [7:0] SEGMENT,</a:t>
            </a:r>
            <a:endParaRPr lang="en-US" altLang="zh-CN" dirty="0" smtClean="0"/>
          </a:p>
          <a:p>
            <a:r>
              <a:rPr lang="en-US" altLang="zh-CN" dirty="0" smtClean="0"/>
              <a:t>	output </a:t>
            </a:r>
            <a:r>
              <a:rPr lang="en-US" altLang="zh-CN" dirty="0" err="1" smtClean="0"/>
              <a:t>reg</a:t>
            </a:r>
            <a:r>
              <a:rPr lang="en-US" altLang="zh-CN" dirty="0" smtClean="0"/>
              <a:t> [3:0] AN</a:t>
            </a:r>
            <a:endParaRPr lang="en-US" altLang="zh-CN" dirty="0" smtClean="0"/>
          </a:p>
          <a:p>
            <a:r>
              <a:rPr lang="en-US" altLang="zh-CN" dirty="0" smtClean="0"/>
              <a:t>	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61D63-3D9D-4190-977A-7A1A8BF4E9E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3A588-43E9-AC44-AC90-AB7B6B5540F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endParaRPr lang="zh-CN" altLang="en-US" smtClean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D927482-C94B-439A-8A31-D1018631538F}" type="slidenum">
              <a:rPr lang="zh-CN" altLang="en-US" sz="1200">
                <a:solidFill>
                  <a:srgbClr val="000000"/>
                </a:solidFill>
              </a:rPr>
            </a:fld>
            <a:endParaRPr lang="en-US" altLang="zh-CN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91027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88913"/>
            <a:ext cx="1225550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581025"/>
            <a:ext cx="13684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6308725"/>
            <a:ext cx="78882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95B7174-C2C3-425A-8BBE-C78D5E286300}" type="datetimeFigureOut">
              <a:rPr lang="zh-CN" altLang="en-US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525D64D-F604-4DCF-B2A4-DAB4CDF7158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E44264C-6E92-4E38-AA7A-D2A0FFE725D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A2EDA18-D56D-46DB-971E-97CB433528D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C3858BE-BE71-4A47-83E7-8D781710CB1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23028CA-A9AB-4212-B5AE-F28E321DCAB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D731559-8C4D-4705-B982-F5F17EE69F8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F13FB90-42D3-43D3-B324-4F13B94078A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body" sz="quarter" idx="14"/>
          </p:nvPr>
        </p:nvSpPr>
        <p:spPr>
          <a:xfrm>
            <a:off x="461254" y="857244"/>
            <a:ext cx="8225546" cy="1142996"/>
          </a:xfrm>
        </p:spPr>
        <p:txBody>
          <a:bodyPr/>
          <a:lstStyle>
            <a:lvl1pPr>
              <a:buNone/>
              <a:defRPr sz="24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标题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灯片编号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9B3DD-6428-4485-86A6-4EACA275ADFF}" type="slidenum">
              <a:rPr lang="zh-CN" altLang="en-US"/>
            </a:fld>
            <a:endParaRPr lang="zh-CN" altLang="en-US"/>
          </a:p>
        </p:txBody>
      </p:sp>
      <p:sp>
        <p:nvSpPr>
          <p:cNvPr id="5" name="日期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body" sz="quarter" idx="14"/>
          </p:nvPr>
        </p:nvSpPr>
        <p:spPr>
          <a:xfrm>
            <a:off x="461254" y="857244"/>
            <a:ext cx="8225546" cy="1142996"/>
          </a:xfrm>
        </p:spPr>
        <p:txBody>
          <a:bodyPr/>
          <a:lstStyle>
            <a:lvl1pPr>
              <a:buNone/>
              <a:defRPr sz="24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标题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灯片编号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BE811-ED2D-4C45-AF2B-25BED6BD4EDC}" type="slidenum">
              <a:rPr lang="zh-CN" altLang="en-US"/>
            </a:fld>
            <a:endParaRPr lang="zh-CN" altLang="en-US"/>
          </a:p>
        </p:txBody>
      </p:sp>
      <p:sp>
        <p:nvSpPr>
          <p:cNvPr id="5" name="日期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0"/>
            <a:ext cx="9058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/>
          <p:cNvSpPr txBox="1"/>
          <p:nvPr userDrawn="1"/>
        </p:nvSpPr>
        <p:spPr>
          <a:xfrm>
            <a:off x="1476375" y="6207125"/>
            <a:ext cx="4824413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4F81BD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系统结构与系统软件实验室</a:t>
            </a:r>
            <a:endParaRPr lang="zh-CN" altLang="en-US" sz="2400" b="1" dirty="0">
              <a:solidFill>
                <a:srgbClr val="4F81BD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005464" cy="954360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3E3EF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896544"/>
          </a:xfrm>
        </p:spPr>
        <p:txBody>
          <a:bodyPr/>
          <a:lstStyle>
            <a:lvl1pPr marL="342900" indent="-342900">
              <a:buClr>
                <a:srgbClr val="FF1515"/>
              </a:buClr>
              <a:buSzPct val="80000"/>
              <a:buFont typeface="黑体" panose="02010609060101010101" pitchFamily="49" charset="-122"/>
              <a:buChar char="◎"/>
              <a:defRPr b="1">
                <a:solidFill>
                  <a:srgbClr val="24279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rgbClr val="002060"/>
              </a:buClr>
              <a:buSzPct val="100000"/>
              <a:buFont typeface="Times New Roman" panose="02020603050405020304" pitchFamily="18" charset="0"/>
              <a:buChar char="₠"/>
              <a:defRPr b="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>
              <a:buClr>
                <a:srgbClr val="DE0000"/>
              </a:buClr>
              <a:buSzPct val="80000"/>
              <a:buFont typeface="黑体" panose="02010609060101010101" pitchFamily="49" charset="-122"/>
              <a:buChar char="☉"/>
              <a:defRPr>
                <a:latin typeface="+mn-ea"/>
                <a:ea typeface="+mn-ea"/>
              </a:defRPr>
            </a:lvl3pPr>
            <a:lvl4pPr marL="1600200" indent="-228600">
              <a:buClr>
                <a:srgbClr val="002060"/>
              </a:buClr>
              <a:buSzPct val="60000"/>
              <a:buFont typeface="黑体" panose="02010609060101010101" pitchFamily="49" charset="-122"/>
              <a:buChar char="◆"/>
              <a:defRPr>
                <a:latin typeface="+mn-ea"/>
                <a:ea typeface="+mn-ea"/>
              </a:defRPr>
            </a:lvl4pPr>
            <a:lvl5pPr marL="2057400" indent="-228600">
              <a:buClr>
                <a:srgbClr val="FF0000"/>
              </a:buClr>
              <a:buFont typeface="Arial" panose="020B0604020202020204" pitchFamily="34" charset="0"/>
              <a:buChar char="●"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E127B1C-F677-4156-B9A0-3802DFC44158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0"/>
            <a:ext cx="9058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/>
          <p:cNvSpPr txBox="1">
            <a:spLocks noChangeArrowheads="1"/>
          </p:cNvSpPr>
          <p:nvPr userDrawn="1"/>
        </p:nvSpPr>
        <p:spPr bwMode="auto">
          <a:xfrm>
            <a:off x="1619250" y="6237288"/>
            <a:ext cx="66246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smtClean="0">
                <a:solidFill>
                  <a:srgbClr val="31859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计算机学院</a:t>
            </a:r>
            <a:r>
              <a:rPr lang="en-US" altLang="zh-CN" sz="2000" b="1" smtClean="0">
                <a:solidFill>
                  <a:srgbClr val="31859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</a:t>
            </a:r>
            <a:r>
              <a:rPr lang="zh-CN" altLang="en-US" sz="2000" b="1" smtClean="0">
                <a:solidFill>
                  <a:srgbClr val="31859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系统结构与系统软件实验室</a:t>
            </a:r>
            <a:endParaRPr lang="zh-CN" altLang="en-US" sz="2000" b="1" smtClean="0">
              <a:solidFill>
                <a:srgbClr val="31859C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869560" cy="954360"/>
          </a:xfrm>
        </p:spPr>
        <p:txBody>
          <a:bodyPr>
            <a:normAutofit/>
          </a:bodyPr>
          <a:lstStyle>
            <a:lvl1pPr algn="l"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lang="zh-CN" altLang="en-US" sz="3200" b="1" kern="1200" baseline="0" dirty="0" smtClean="0">
                <a:solidFill>
                  <a:srgbClr val="242790"/>
                </a:solidFill>
                <a:latin typeface="Times New Roman" panose="02020603050405020304" pitchFamily="18" charset="0"/>
                <a:ea typeface="+mj-ea"/>
                <a:cs typeface="+mn-cs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lang="zh-CN" altLang="en-US" sz="28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lang="zh-CN" altLang="en-US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7933568-9B2B-4F5B-9575-79B4EB456856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33EF05B-8639-4FE9-B5BA-9F53661235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EB6C86C-9A94-421E-A700-EF97EC6CF82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9E140FB-141A-4CCF-8507-3792122C80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2B29AD8-397B-4D78-B3E2-755FF16CCDF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D89AEDC-D3D3-4DBB-BBA2-8B7161F7C3A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594DD80-F762-4403-A010-DC74C13F4B1B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54C5F8C-6E3D-467D-9FC2-E7CCF036B3F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37E3E95-D537-41A5-AB7D-37C3F996CA06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2283D02-5253-467D-850F-BA9A4F4D526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13927FA-659A-4DAE-BCA9-E0832D0B9DBA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738DDFB-04FB-44F8-9165-C53C3A10B5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279F629-1CF4-4608-A3B4-D45C037A9B7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A54D8FB-A35A-41F9-AA00-5C5913D1CBE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5334FB8-C6FC-4FA5-9E0F-BE49D337F7A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618060-C51E-443B-A932-64B79725C7E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8.png"/><Relationship Id="rId3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50.wmf"/><Relationship Id="rId1" Type="http://schemas.openxmlformats.org/officeDocument/2006/relationships/oleObject" Target="../embeddings/oleObject3.bin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33.png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wmf"/><Relationship Id="rId1" Type="http://schemas.openxmlformats.org/officeDocument/2006/relationships/oleObject" Target="../embeddings/oleObject6.bin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wmf"/><Relationship Id="rId1" Type="http://schemas.openxmlformats.org/officeDocument/2006/relationships/oleObject" Target="../embeddings/oleObject7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jpeg"/><Relationship Id="rId1" Type="http://schemas.openxmlformats.org/officeDocument/2006/relationships/image" Target="../media/image6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ctrTitle"/>
          </p:nvPr>
        </p:nvSpPr>
        <p:spPr>
          <a:xfrm>
            <a:off x="265430" y="1062990"/>
            <a:ext cx="8827770" cy="173101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4000" b="1" dirty="0">
                <a:solidFill>
                  <a:schemeClr val="tx1"/>
                </a:solidFill>
                <a:ea typeface="黑体" panose="02010609060101010101" pitchFamily="49" charset="-122"/>
              </a:rPr>
              <a:t>Computer </a:t>
            </a:r>
            <a:r>
              <a:rPr lang="en-US" altLang="zh-CN" sz="4000" b="1" dirty="0" smtClean="0">
                <a:solidFill>
                  <a:schemeClr val="tx1"/>
                </a:solidFill>
                <a:ea typeface="黑体" panose="02010609060101010101" pitchFamily="49" charset="-122"/>
              </a:rPr>
              <a:t>Organization </a:t>
            </a:r>
            <a:r>
              <a:rPr lang="en-US" altLang="zh-CN" sz="4000" b="1" dirty="0">
                <a:solidFill>
                  <a:schemeClr val="tx1"/>
                </a:solidFill>
                <a:ea typeface="黑体" panose="02010609060101010101" pitchFamily="49" charset="-122"/>
              </a:rPr>
              <a:t>&amp; Design</a:t>
            </a:r>
            <a:br>
              <a:rPr lang="zh-CN" altLang="en-US" sz="4000" b="1" dirty="0">
                <a:solidFill>
                  <a:schemeClr val="tx1"/>
                </a:solidFill>
                <a:ea typeface="黑体" panose="02010609060101010101" pitchFamily="49" charset="-122"/>
              </a:rPr>
            </a:br>
            <a:r>
              <a:rPr lang="en-US" altLang="zh-CN" sz="4000" b="1" dirty="0" smtClean="0">
                <a:solidFill>
                  <a:schemeClr val="tx1"/>
                </a:solidFill>
                <a:ea typeface="黑体" panose="02010609060101010101" pitchFamily="49" charset="-122"/>
              </a:rPr>
              <a:t>					   </a:t>
            </a:r>
            <a:r>
              <a:rPr lang="zh-CN" altLang="en-US" sz="4000" b="1" dirty="0" smtClean="0">
                <a:solidFill>
                  <a:schemeClr val="tx1"/>
                </a:solidFill>
                <a:ea typeface="黑体" panose="02010609060101010101" pitchFamily="49" charset="-122"/>
              </a:rPr>
              <a:t>实验与</a:t>
            </a:r>
            <a:r>
              <a:rPr lang="zh-CN" altLang="en-US" sz="4000" b="1" dirty="0">
                <a:solidFill>
                  <a:schemeClr val="tx1"/>
                </a:solidFill>
                <a:ea typeface="黑体" panose="02010609060101010101" pitchFamily="49" charset="-122"/>
              </a:rPr>
              <a:t>课程设计</a:t>
            </a:r>
            <a:endParaRPr lang="zh-CN" altLang="en-US" sz="4000" b="1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18436" name="TextBox 9"/>
          <p:cNvSpPr txBox="1">
            <a:spLocks noChangeArrowheads="1"/>
          </p:cNvSpPr>
          <p:nvPr/>
        </p:nvSpPr>
        <p:spPr bwMode="auto">
          <a:xfrm>
            <a:off x="3167063" y="476672"/>
            <a:ext cx="59769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 b="1" dirty="0">
                <a:ea typeface="黑体" panose="02010609060101010101" pitchFamily="49" charset="-122"/>
              </a:rPr>
              <a:t>Computer Organization &amp; Design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5" name="Rectangle 8" descr="棕色大理石"/>
          <p:cNvSpPr>
            <a:spLocks noChangeArrowheads="1"/>
          </p:cNvSpPr>
          <p:nvPr/>
        </p:nvSpPr>
        <p:spPr bwMode="auto">
          <a:xfrm>
            <a:off x="373856" y="2122368"/>
            <a:ext cx="86106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6000" b="1" dirty="0" smtClean="0">
                <a:solidFill>
                  <a:srgbClr val="0000CC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实验</a:t>
            </a:r>
            <a:r>
              <a:rPr lang="zh-CN" altLang="en-US" sz="6000" b="1" dirty="0">
                <a:solidFill>
                  <a:srgbClr val="0000CC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二</a:t>
            </a:r>
            <a:endParaRPr lang="en-US" altLang="zh-CN" sz="6000" b="1" dirty="0" smtClean="0">
              <a:solidFill>
                <a:srgbClr val="0000CC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5400" b="1" dirty="0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七段显示部件 </a:t>
            </a:r>
            <a:r>
              <a:rPr lang="en-US" altLang="zh-CN" sz="5400" b="1" dirty="0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(</a:t>
            </a:r>
            <a:r>
              <a:rPr lang="zh-CN" altLang="en-US" sz="5400" b="1" dirty="0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设备 </a:t>
            </a:r>
            <a:r>
              <a:rPr lang="en-US" altLang="zh-CN" sz="5400" b="1" dirty="0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)</a:t>
            </a:r>
            <a:r>
              <a:rPr lang="zh-CN" altLang="en-US" sz="5400" b="1" dirty="0" smtClean="0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扩展</a:t>
            </a:r>
            <a:endParaRPr lang="en-US" altLang="zh-CN" sz="5400" b="1" dirty="0" smtClean="0">
              <a:solidFill>
                <a:srgbClr val="FF00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--</a:t>
            </a:r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数字逻辑实验输出模块扩展二</a:t>
            </a:r>
            <a:endParaRPr lang="zh-CN" altLang="en-US" sz="28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438" name="对象 3">
            <a:hlinkClick r:id="" action="ppaction://hlinkshowjump?jump=nextslide" highlightClick="1"/>
          </p:cNvPr>
          <p:cNvGraphicFramePr>
            <a:graphicFrameLocks noChangeAspect="1"/>
          </p:cNvGraphicFramePr>
          <p:nvPr/>
        </p:nvGraphicFramePr>
        <p:xfrm>
          <a:off x="2883218" y="67310"/>
          <a:ext cx="3376612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" name="Clip" r:id="rId1" imgW="4006850" imgH="2857500" progId="MS_ClipArt_Gallery.5">
                  <p:embed/>
                </p:oleObj>
              </mc:Choice>
              <mc:Fallback>
                <p:oleObj name="Clip" r:id="rId1" imgW="4006850" imgH="2857500" progId="MS_ClipArt_Gallery.5">
                  <p:embed/>
                  <p:pic>
                    <p:nvPicPr>
                      <p:cNvPr id="0" name="图片 32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3218" y="67310"/>
                        <a:ext cx="3376612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8" descr="棕色大理石"/>
          <p:cNvSpPr>
            <a:spLocks noChangeArrowheads="1"/>
          </p:cNvSpPr>
          <p:nvPr/>
        </p:nvSpPr>
        <p:spPr bwMode="auto">
          <a:xfrm>
            <a:off x="482441" y="4268668"/>
            <a:ext cx="8610600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 algn="ctr">
              <a:spcBef>
                <a:spcPct val="0"/>
              </a:spcBef>
              <a:buNone/>
            </a:pPr>
            <a:r>
              <a:rPr lang="zh-CN" altLang="en-US" sz="2400" b="1" dirty="0" smtClean="0">
                <a:solidFill>
                  <a:srgbClr val="003399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洪奇军</a:t>
            </a:r>
            <a:endParaRPr lang="zh-CN" altLang="en-US" sz="2400" b="1" dirty="0" smtClean="0">
              <a:solidFill>
                <a:srgbClr val="003399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pPr indent="0" algn="ctr">
              <a:spcBef>
                <a:spcPct val="0"/>
              </a:spcBef>
              <a:buNone/>
            </a:pPr>
            <a:r>
              <a:rPr lang="en-US" altLang="zh-CN" sz="2400" b="1" dirty="0" smtClean="0">
                <a:solidFill>
                  <a:srgbClr val="003399"/>
                </a:solidFill>
                <a:latin typeface="+mj-ea"/>
                <a:ea typeface="+mj-ea"/>
                <a:cs typeface="+mj-ea"/>
                <a:sym typeface="+mn-ea"/>
              </a:rPr>
              <a:t>redflag@zju.edu.cn</a:t>
            </a:r>
            <a:r>
              <a:rPr lang="zh-CN" altLang="en-US" sz="2400" b="1" dirty="0" smtClean="0">
                <a:solidFill>
                  <a:srgbClr val="003399"/>
                </a:solidFill>
                <a:latin typeface="+mj-ea"/>
                <a:ea typeface="+mj-ea"/>
                <a:cs typeface="+mj-ea"/>
                <a:sym typeface="+mn-ea"/>
              </a:rPr>
              <a:t>。</a:t>
            </a:r>
            <a:r>
              <a:rPr lang="zh-CN" altLang="en-US" sz="2400" b="1" dirty="0">
                <a:solidFill>
                  <a:srgbClr val="003399"/>
                </a:solidFill>
                <a:latin typeface="+mj-ea"/>
                <a:ea typeface="+mj-ea"/>
                <a:cs typeface="+mj-ea"/>
                <a:sym typeface="+mn-ea"/>
              </a:rPr>
              <a:t>移动短号：</a:t>
            </a:r>
            <a:r>
              <a:rPr lang="en-US" altLang="zh-CN" sz="2400" b="1" dirty="0">
                <a:solidFill>
                  <a:srgbClr val="003399"/>
                </a:solidFill>
                <a:latin typeface="+mj-ea"/>
                <a:ea typeface="+mj-ea"/>
                <a:cs typeface="+mj-ea"/>
                <a:sym typeface="+mn-ea"/>
              </a:rPr>
              <a:t>558983</a:t>
            </a:r>
            <a:endParaRPr lang="en-US" altLang="zh-CN" sz="2400" b="1" dirty="0">
              <a:solidFill>
                <a:srgbClr val="003399"/>
              </a:solidFill>
              <a:latin typeface="+mj-ea"/>
              <a:ea typeface="+mj-ea"/>
              <a:cs typeface="+mj-ea"/>
              <a:sym typeface="+mn-ea"/>
            </a:endParaRPr>
          </a:p>
          <a:p>
            <a:pPr indent="0" algn="ctr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003399"/>
                </a:solidFill>
                <a:latin typeface="+mj-ea"/>
                <a:ea typeface="+mj-ea"/>
                <a:cs typeface="+mj-ea"/>
                <a:sym typeface="+mn-ea"/>
              </a:rPr>
              <a:t>http://10.78.18.200:8080/Platform/</a:t>
            </a:r>
            <a:endParaRPr lang="en-US" altLang="zh-CN" sz="2400" b="1" dirty="0">
              <a:solidFill>
                <a:srgbClr val="003399"/>
              </a:solidFill>
              <a:latin typeface="+mj-ea"/>
              <a:ea typeface="+mj-ea"/>
              <a:cs typeface="+mj-ea"/>
              <a:sym typeface="+mn-ea"/>
            </a:endParaRPr>
          </a:p>
          <a:p>
            <a:pPr indent="0" algn="ctr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003399"/>
                </a:solidFill>
                <a:latin typeface="+mj-ea"/>
                <a:ea typeface="+mj-ea"/>
                <a:cs typeface="+mj-ea"/>
                <a:sym typeface="+mn-ea"/>
              </a:rPr>
              <a:t>ftp://10.214.26.108:10000</a:t>
            </a:r>
            <a:r>
              <a:rPr lang="zh-CN" altLang="en-US" sz="2400" b="1" dirty="0">
                <a:solidFill>
                  <a:srgbClr val="003399"/>
                </a:solidFill>
                <a:latin typeface="+mj-ea"/>
                <a:ea typeface="+mj-ea"/>
                <a:cs typeface="+mj-ea"/>
                <a:sym typeface="+mn-ea"/>
              </a:rPr>
              <a:t>（施老师课件资源网站）</a:t>
            </a:r>
            <a:endParaRPr lang="en-US" altLang="zh-CN" sz="2400" b="1" dirty="0">
              <a:solidFill>
                <a:srgbClr val="003399"/>
              </a:solidFill>
              <a:latin typeface="+mj-ea"/>
              <a:ea typeface="+mj-ea"/>
              <a:cs typeface="+mj-ea"/>
              <a:sym typeface="+mn-ea"/>
            </a:endParaRPr>
          </a:p>
          <a:p>
            <a:pPr indent="0" algn="ctr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3399"/>
                </a:solidFill>
                <a:latin typeface="+mj-ea"/>
                <a:ea typeface="+mj-ea"/>
                <a:cs typeface="+mj-ea"/>
                <a:sym typeface="+mn-ea"/>
              </a:rPr>
              <a:t>注册时邮箱格式</a:t>
            </a:r>
            <a:r>
              <a:rPr lang="en-US" altLang="zh-CN" sz="2400" b="1" dirty="0">
                <a:solidFill>
                  <a:srgbClr val="003399"/>
                </a:solidFill>
                <a:latin typeface="+mj-ea"/>
                <a:ea typeface="+mj-ea"/>
                <a:cs typeface="+mj-ea"/>
                <a:sym typeface="+mn-ea"/>
              </a:rPr>
              <a:t>:</a:t>
            </a:r>
            <a:r>
              <a:rPr lang="zh-CN" altLang="en-US" sz="2400" b="1" dirty="0">
                <a:solidFill>
                  <a:srgbClr val="003399"/>
                </a:solidFill>
                <a:latin typeface="+mj-ea"/>
                <a:ea typeface="+mj-ea"/>
                <a:cs typeface="+mj-ea"/>
                <a:sym typeface="+mn-ea"/>
              </a:rPr>
              <a:t>学号</a:t>
            </a:r>
            <a:r>
              <a:rPr lang="en-US" altLang="zh-CN" sz="2400" b="1" dirty="0">
                <a:solidFill>
                  <a:srgbClr val="003399"/>
                </a:solidFill>
                <a:latin typeface="+mj-ea"/>
                <a:ea typeface="+mj-ea"/>
                <a:cs typeface="+mj-ea"/>
                <a:sym typeface="+mn-ea"/>
              </a:rPr>
              <a:t>@st.zju.edu.cn</a:t>
            </a:r>
            <a:endParaRPr lang="zh-CN" altLang="zh-CN" sz="2400" b="1" dirty="0">
              <a:solidFill>
                <a:srgbClr val="003399"/>
              </a:solidFill>
              <a:latin typeface="+mj-ea"/>
              <a:ea typeface="+mj-ea"/>
              <a:cs typeface="+mj-ea"/>
              <a:sym typeface="+mn-ea"/>
            </a:endParaRPr>
          </a:p>
          <a:p>
            <a:pPr marL="0" lvl="1" indent="0" algn="ctr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003399"/>
                </a:solidFill>
                <a:latin typeface="+mj-ea"/>
                <a:ea typeface="+mj-ea"/>
                <a:cs typeface="+mj-ea"/>
                <a:sym typeface="+mn-ea"/>
              </a:rPr>
              <a:t>2019-2-27</a:t>
            </a:r>
            <a:endParaRPr lang="zh-CN" altLang="en-US" sz="28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2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计算机组成实验要求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130" y="1071245"/>
            <a:ext cx="9213215" cy="5093970"/>
          </a:xfrm>
        </p:spPr>
        <p:txBody>
          <a:bodyPr/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/>
              <a:t>前四个实验必须每个实验</a:t>
            </a:r>
            <a:r>
              <a:rPr lang="en-US" altLang="zh-CN"/>
              <a:t>2</a:t>
            </a:r>
            <a:r>
              <a:rPr lang="zh-CN" altLang="en-US"/>
              <a:t>周之内完成。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</a:t>
            </a:r>
            <a:r>
              <a:rPr lang="zh-CN" altLang="en-US" sz="2800"/>
              <a:t>迟验收：第三周：扣</a:t>
            </a:r>
            <a:r>
              <a:rPr lang="en-US" altLang="zh-CN" sz="2800"/>
              <a:t>10</a:t>
            </a:r>
            <a:r>
              <a:rPr lang="zh-CN" altLang="en-US" sz="2800"/>
              <a:t>分</a:t>
            </a:r>
            <a:r>
              <a:rPr lang="en-US" altLang="zh-CN" sz="2800"/>
              <a:t>,</a:t>
            </a:r>
            <a:r>
              <a:rPr lang="zh-CN" altLang="en-US" sz="2800"/>
              <a:t>第四周：</a:t>
            </a:r>
            <a:r>
              <a:rPr lang="zh-CN" altLang="en-US" sz="2800">
                <a:sym typeface="+mn-ea"/>
              </a:rPr>
              <a:t>扣</a:t>
            </a:r>
            <a:r>
              <a:rPr lang="en-US" altLang="zh-CN" sz="2800">
                <a:sym typeface="+mn-ea"/>
              </a:rPr>
              <a:t>25</a:t>
            </a:r>
            <a:r>
              <a:rPr lang="zh-CN" altLang="en-US" sz="2800">
                <a:sym typeface="+mn-ea"/>
              </a:rPr>
              <a:t>分</a:t>
            </a:r>
            <a:endParaRPr lang="zh-CN" altLang="en-US" sz="2800">
              <a:sym typeface="+mn-ea"/>
            </a:endParaRPr>
          </a:p>
          <a:p>
            <a:pPr marL="0" indent="0">
              <a:buNone/>
            </a:pPr>
            <a:r>
              <a:rPr lang="zh-CN" altLang="en-US" sz="2800"/>
              <a:t>           </a:t>
            </a:r>
            <a:r>
              <a:rPr lang="zh-CN" altLang="en-US" sz="2800">
                <a:sym typeface="+mn-ea"/>
              </a:rPr>
              <a:t>第五周：扣</a:t>
            </a:r>
            <a:r>
              <a:rPr lang="en-US" altLang="zh-CN" sz="2800">
                <a:sym typeface="+mn-ea"/>
              </a:rPr>
              <a:t>45</a:t>
            </a:r>
            <a:r>
              <a:rPr lang="zh-CN" altLang="en-US" sz="2800">
                <a:sym typeface="+mn-ea"/>
              </a:rPr>
              <a:t>分</a:t>
            </a:r>
            <a:r>
              <a:rPr lang="en-US" altLang="zh-CN" sz="2800">
                <a:sym typeface="+mn-ea"/>
              </a:rPr>
              <a:t>,</a:t>
            </a:r>
            <a:r>
              <a:rPr lang="zh-CN" altLang="en-US" sz="2800">
                <a:sym typeface="+mn-ea"/>
              </a:rPr>
              <a:t>第六周：扣</a:t>
            </a:r>
            <a:r>
              <a:rPr lang="en-US" altLang="zh-CN" sz="2800">
                <a:sym typeface="+mn-ea"/>
              </a:rPr>
              <a:t>65</a:t>
            </a:r>
            <a:r>
              <a:rPr lang="zh-CN" altLang="en-US" sz="2800">
                <a:sym typeface="+mn-ea"/>
              </a:rPr>
              <a:t>分</a:t>
            </a:r>
            <a:endParaRPr lang="zh-CN" altLang="en-US" sz="2800">
              <a:sym typeface="+mn-ea"/>
            </a:endParaRPr>
          </a:p>
          <a:p>
            <a:pPr marL="0" indent="0">
              <a:buNone/>
            </a:pPr>
            <a:r>
              <a:rPr lang="en-US" altLang="zh-CN" sz="2800"/>
              <a:t>2.</a:t>
            </a:r>
            <a:r>
              <a:rPr lang="zh-CN" altLang="zh-CN" sz="2800"/>
              <a:t>单周期多周期</a:t>
            </a:r>
            <a:r>
              <a:rPr lang="en-US" altLang="zh-CN" sz="2800"/>
              <a:t>CPU</a:t>
            </a:r>
            <a:r>
              <a:rPr lang="zh-CN" altLang="en-US" sz="2800">
                <a:sym typeface="+mn-ea"/>
              </a:rPr>
              <a:t>每个实验</a:t>
            </a:r>
            <a:r>
              <a:rPr lang="en-US" altLang="zh-CN" sz="2800">
                <a:sym typeface="+mn-ea"/>
              </a:rPr>
              <a:t>4</a:t>
            </a:r>
            <a:r>
              <a:rPr lang="zh-CN" altLang="en-US" sz="2800">
                <a:sym typeface="+mn-ea"/>
              </a:rPr>
              <a:t>周完成</a:t>
            </a:r>
            <a:r>
              <a:rPr lang="en-US" altLang="zh-CN" sz="2800">
                <a:sym typeface="+mn-ea"/>
              </a:rPr>
              <a:t>.</a:t>
            </a:r>
            <a:endParaRPr lang="en-US" altLang="zh-CN" sz="2800">
              <a:sym typeface="+mn-ea"/>
            </a:endParaRPr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  迟验收：第五周：扣</a:t>
            </a:r>
            <a:r>
              <a:rPr lang="en-US" altLang="zh-CN" sz="2800">
                <a:sym typeface="+mn-ea"/>
              </a:rPr>
              <a:t>5</a:t>
            </a:r>
            <a:r>
              <a:rPr lang="zh-CN" altLang="en-US" sz="2800">
                <a:sym typeface="+mn-ea"/>
              </a:rPr>
              <a:t>分</a:t>
            </a:r>
            <a:r>
              <a:rPr lang="en-US" altLang="zh-CN" sz="2800">
                <a:sym typeface="+mn-ea"/>
              </a:rPr>
              <a:t>,</a:t>
            </a:r>
            <a:r>
              <a:rPr lang="zh-CN" altLang="en-US" sz="2800">
                <a:sym typeface="+mn-ea"/>
              </a:rPr>
              <a:t>第六周：扣</a:t>
            </a:r>
            <a:r>
              <a:rPr lang="en-US" altLang="zh-CN" sz="2800">
                <a:sym typeface="+mn-ea"/>
              </a:rPr>
              <a:t>15</a:t>
            </a:r>
            <a:r>
              <a:rPr lang="zh-CN" altLang="en-US" sz="2800">
                <a:sym typeface="+mn-ea"/>
              </a:rPr>
              <a:t>分</a:t>
            </a:r>
            <a:endParaRPr lang="zh-CN" altLang="en-US" sz="2800">
              <a:sym typeface="+mn-ea"/>
            </a:endParaRPr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          第七周：扣</a:t>
            </a:r>
            <a:r>
              <a:rPr lang="en-US" altLang="zh-CN" sz="2800">
                <a:sym typeface="+mn-ea"/>
              </a:rPr>
              <a:t>30</a:t>
            </a:r>
            <a:r>
              <a:rPr lang="zh-CN" altLang="en-US" sz="2800">
                <a:sym typeface="+mn-ea"/>
              </a:rPr>
              <a:t>分</a:t>
            </a:r>
            <a:r>
              <a:rPr lang="en-US" altLang="zh-CN" sz="2800">
                <a:sym typeface="+mn-ea"/>
              </a:rPr>
              <a:t>,</a:t>
            </a:r>
            <a:r>
              <a:rPr lang="zh-CN" altLang="en-US" sz="2800">
                <a:sym typeface="+mn-ea"/>
              </a:rPr>
              <a:t>第八周：扣</a:t>
            </a:r>
            <a:r>
              <a:rPr lang="en-US" altLang="zh-CN" sz="2800">
                <a:sym typeface="+mn-ea"/>
              </a:rPr>
              <a:t>50</a:t>
            </a:r>
            <a:r>
              <a:rPr lang="zh-CN" altLang="en-US" sz="2800">
                <a:sym typeface="+mn-ea"/>
              </a:rPr>
              <a:t>分</a:t>
            </a:r>
            <a:endParaRPr lang="zh-CN" altLang="en-US" sz="2800">
              <a:sym typeface="+mn-ea"/>
            </a:endParaRPr>
          </a:p>
          <a:p>
            <a:pPr marL="0" indent="0">
              <a:buNone/>
            </a:pPr>
            <a:r>
              <a:rPr lang="en-US" altLang="zh-CN" sz="2800">
                <a:sym typeface="+mn-ea"/>
              </a:rPr>
              <a:t>3.</a:t>
            </a:r>
            <a:r>
              <a:rPr lang="zh-CN" altLang="en-US" sz="2800">
                <a:sym typeface="+mn-ea"/>
              </a:rPr>
              <a:t>前四个实验一个报告。单周期，多周期各一个报告</a:t>
            </a:r>
            <a:endParaRPr lang="zh-CN" altLang="en-US" sz="2800">
              <a:sym typeface="+mn-ea"/>
            </a:endParaRPr>
          </a:p>
          <a:p>
            <a:pPr marL="0" indent="0">
              <a:buNone/>
            </a:pPr>
            <a:r>
              <a:rPr lang="en-US" altLang="zh-CN" sz="2800">
                <a:sym typeface="+mn-ea"/>
              </a:rPr>
              <a:t>4.综合性课程设计--微控制器或SOC应用</a:t>
            </a:r>
            <a:endParaRPr lang="en-US" altLang="zh-CN" sz="2800">
              <a:sym typeface="+mn-ea"/>
            </a:endParaRPr>
          </a:p>
          <a:p>
            <a:pPr marL="0" indent="0">
              <a:buNone/>
            </a:pPr>
            <a:r>
              <a:rPr lang="zh-CN" altLang="en-US" sz="2800">
                <a:sym typeface="+mn-ea"/>
              </a:rPr>
              <a:t>（计划都要求完成，在</a:t>
            </a:r>
            <a:r>
              <a:rPr lang="en-US" altLang="zh-CN" sz="2800">
                <a:sym typeface="+mn-ea"/>
              </a:rPr>
              <a:t>SCPU,MCPU</a:t>
            </a:r>
            <a:r>
              <a:rPr lang="zh-CN" altLang="en-US" sz="2800">
                <a:sym typeface="+mn-ea"/>
              </a:rPr>
              <a:t>基础上完成简单即可）</a:t>
            </a:r>
            <a:endParaRPr lang="zh-CN" altLang="en-US" sz="2800">
              <a:sym typeface="+mn-ea"/>
            </a:endParaRPr>
          </a:p>
          <a:p>
            <a:pPr marL="0" indent="0">
              <a:buNone/>
            </a:pPr>
            <a:r>
              <a:rPr lang="en-US" altLang="zh-CN" sz="2800">
                <a:sym typeface="+mn-ea"/>
              </a:rPr>
              <a:t>5.</a:t>
            </a:r>
            <a:r>
              <a:rPr lang="zh-CN" altLang="zh-CN" sz="2800">
                <a:sym typeface="+mn-ea"/>
              </a:rPr>
              <a:t>工程名：姓名首字母 学号</a:t>
            </a:r>
            <a:r>
              <a:rPr lang="en-US" altLang="zh-CN" sz="2800">
                <a:sym typeface="+mn-ea"/>
              </a:rPr>
              <a:t>_01(</a:t>
            </a:r>
            <a:r>
              <a:rPr lang="zh-CN" altLang="en-US" sz="2800">
                <a:sym typeface="+mn-ea"/>
              </a:rPr>
              <a:t>实验号</a:t>
            </a:r>
            <a:r>
              <a:rPr lang="en-US" altLang="zh-CN" sz="2800">
                <a:sym typeface="+mn-ea"/>
              </a:rPr>
              <a:t>)</a:t>
            </a:r>
            <a:r>
              <a:rPr lang="zh-CN" altLang="en-US" sz="2800">
                <a:sym typeface="+mn-ea"/>
              </a:rPr>
              <a:t>（工程要上传）</a:t>
            </a:r>
            <a:endParaRPr lang="en-US" altLang="zh-CN" sz="2800">
              <a:sym typeface="+mn-ea"/>
            </a:endParaRPr>
          </a:p>
          <a:p>
            <a:pPr marL="0" indent="0">
              <a:buNone/>
            </a:pPr>
            <a:endParaRPr lang="en-US" altLang="zh-CN" sz="2800">
              <a:sym typeface="+mn-ea"/>
            </a:endParaRPr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本课程实验的四个基本设备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97806"/>
            <a:ext cx="8363272" cy="4968552"/>
          </a:xfrm>
        </p:spPr>
        <p:txBody>
          <a:bodyPr/>
          <a:lstStyle/>
          <a:p>
            <a:pPr eaLnBrk="1" hangingPunct="1">
              <a:spcBef>
                <a:spcPts val="0"/>
              </a:spcBef>
              <a:buClr>
                <a:srgbClr val="0000CC"/>
              </a:buClr>
              <a:buSzPct val="95000"/>
            </a:pPr>
            <a:r>
              <a:rPr lang="en-US" altLang="zh-CN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4</a:t>
            </a:r>
            <a:r>
              <a:rPr lang="zh-CN" altLang="en-US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个</a:t>
            </a:r>
            <a:r>
              <a:rPr lang="en-US" altLang="zh-CN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Project</a:t>
            </a:r>
            <a:endParaRPr lang="en-US" altLang="zh-CN" kern="0" dirty="0" smtClean="0">
              <a:solidFill>
                <a:srgbClr val="000000"/>
              </a:solidFill>
              <a:latin typeface="Arial" panose="020B0604020202020204"/>
              <a:ea typeface="Arial Unicode MS" panose="020B0604020202020204" charset="-122"/>
              <a:cs typeface="Arial Unicode MS" panose="020B0604020202020204" charset="-122"/>
            </a:endParaRPr>
          </a:p>
          <a:p>
            <a:pPr lvl="1" eaLnBrk="1" hangingPunct="1">
              <a:spcBef>
                <a:spcPts val="0"/>
              </a:spcBef>
              <a:buClr>
                <a:srgbClr val="0000CC"/>
              </a:buClr>
              <a:buSzPct val="95000"/>
            </a:pPr>
            <a:r>
              <a:rPr lang="en-US" altLang="zh-CN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P1</a:t>
            </a:r>
            <a:r>
              <a:rPr lang="zh-CN" altLang="en-US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：</a:t>
            </a:r>
            <a:r>
              <a:rPr lang="en-US" altLang="zh-CN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MIPS</a:t>
            </a:r>
            <a:r>
              <a:rPr lang="zh-CN" altLang="en-US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汇编器设计</a:t>
            </a:r>
            <a:endParaRPr lang="en-US" altLang="zh-CN" sz="2400" kern="0" dirty="0" smtClean="0">
              <a:solidFill>
                <a:srgbClr val="000000"/>
              </a:solidFill>
              <a:latin typeface="Arial" panose="020B0604020202020204"/>
              <a:ea typeface="Arial Unicode MS" panose="020B0604020202020204" charset="-122"/>
              <a:cs typeface="Arial Unicode MS" panose="020B0604020202020204" charset="-122"/>
            </a:endParaRPr>
          </a:p>
          <a:p>
            <a:pPr lvl="1" eaLnBrk="1" hangingPunct="1">
              <a:spcBef>
                <a:spcPts val="0"/>
              </a:spcBef>
              <a:buClr>
                <a:srgbClr val="0000CC"/>
              </a:buClr>
              <a:buSzPct val="95000"/>
            </a:pPr>
            <a:r>
              <a:rPr lang="en-US" altLang="zh-CN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P2</a:t>
            </a:r>
            <a:r>
              <a:rPr lang="zh-CN" altLang="en-US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：单周期</a:t>
            </a:r>
            <a:r>
              <a:rPr lang="en-US" altLang="zh-CN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CPU</a:t>
            </a:r>
            <a:r>
              <a:rPr lang="zh-CN" altLang="en-US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设计实现</a:t>
            </a:r>
            <a:endParaRPr lang="en-US" altLang="zh-CN" sz="2400" kern="0" dirty="0" smtClean="0">
              <a:solidFill>
                <a:srgbClr val="000000"/>
              </a:solidFill>
              <a:latin typeface="Arial" panose="020B0604020202020204"/>
              <a:ea typeface="Arial Unicode MS" panose="020B0604020202020204" charset="-122"/>
              <a:cs typeface="Arial Unicode MS" panose="020B0604020202020204" charset="-122"/>
            </a:endParaRPr>
          </a:p>
          <a:p>
            <a:pPr lvl="1" eaLnBrk="1" hangingPunct="1">
              <a:spcBef>
                <a:spcPts val="0"/>
              </a:spcBef>
              <a:buClr>
                <a:srgbClr val="0000CC"/>
              </a:buClr>
              <a:buSzPct val="95000"/>
            </a:pPr>
            <a:r>
              <a:rPr lang="en-US" altLang="zh-CN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P3</a:t>
            </a:r>
            <a:r>
              <a:rPr lang="zh-CN" altLang="en-US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：多周期</a:t>
            </a:r>
            <a:r>
              <a:rPr lang="en-US" altLang="zh-CN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CPU</a:t>
            </a:r>
            <a:r>
              <a:rPr lang="zh-CN" altLang="en-US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设计实现</a:t>
            </a:r>
            <a:endParaRPr lang="en-US" altLang="zh-CN" sz="2400" kern="0" dirty="0" smtClean="0">
              <a:solidFill>
                <a:srgbClr val="000000"/>
              </a:solidFill>
              <a:latin typeface="Arial" panose="020B0604020202020204"/>
              <a:ea typeface="Arial Unicode MS" panose="020B0604020202020204" charset="-122"/>
              <a:cs typeface="Arial Unicode MS" panose="020B0604020202020204" charset="-122"/>
            </a:endParaRPr>
          </a:p>
          <a:p>
            <a:pPr lvl="1" eaLnBrk="1" hangingPunct="1">
              <a:spcBef>
                <a:spcPts val="0"/>
              </a:spcBef>
              <a:buClr>
                <a:srgbClr val="0000CC"/>
              </a:buClr>
              <a:buSzPct val="95000"/>
            </a:pPr>
            <a:r>
              <a:rPr lang="en-US" altLang="zh-CN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P4</a:t>
            </a:r>
            <a:r>
              <a:rPr lang="zh-CN" altLang="en-US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：基本</a:t>
            </a:r>
            <a:r>
              <a:rPr lang="en-US" altLang="zh-CN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IO</a:t>
            </a:r>
            <a:r>
              <a:rPr lang="zh-CN" altLang="en-US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设备扩展设计与实现</a:t>
            </a:r>
            <a:r>
              <a:rPr lang="en-US" altLang="zh-CN" sz="2400" kern="0" dirty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-</a:t>
            </a:r>
            <a:r>
              <a:rPr lang="en-US" altLang="zh-CN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CPU</a:t>
            </a:r>
            <a:r>
              <a:rPr lang="zh-CN" altLang="en-US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简单应用</a:t>
            </a:r>
            <a:endParaRPr lang="en-US" altLang="zh-CN" sz="2400" kern="0" dirty="0" smtClean="0">
              <a:solidFill>
                <a:srgbClr val="000000"/>
              </a:solidFill>
              <a:latin typeface="Arial" panose="020B0604020202020204"/>
              <a:ea typeface="Arial Unicode MS" panose="020B0604020202020204" charset="-122"/>
              <a:cs typeface="Arial Unicode MS" panose="020B0604020202020204" charset="-122"/>
            </a:endParaRPr>
          </a:p>
          <a:p>
            <a:pPr lvl="2" eaLnBrk="1" hangingPunct="1">
              <a:spcBef>
                <a:spcPts val="0"/>
              </a:spcBef>
              <a:buClr>
                <a:srgbClr val="FF3300"/>
              </a:buClr>
              <a:buSzPct val="90000"/>
            </a:pPr>
            <a:r>
              <a:rPr lang="zh-CN" altLang="en-US" sz="22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集成</a:t>
            </a:r>
            <a:r>
              <a:rPr lang="en-US" altLang="zh-CN" sz="22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I/O</a:t>
            </a:r>
            <a:r>
              <a:rPr lang="zh-CN" altLang="en-US" sz="22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：</a:t>
            </a:r>
            <a:r>
              <a:rPr lang="en-US" altLang="zh-CN" sz="22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CPU</a:t>
            </a:r>
            <a:r>
              <a:rPr lang="zh-CN" altLang="en-US" sz="22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全速运行，用程序控制</a:t>
            </a:r>
            <a:endParaRPr lang="en-US" altLang="zh-CN" sz="2200" kern="0" dirty="0" smtClean="0">
              <a:solidFill>
                <a:srgbClr val="000000"/>
              </a:solidFill>
              <a:latin typeface="Arial" panose="020B0604020202020204"/>
              <a:ea typeface="Arial Unicode MS" panose="020B0604020202020204" charset="-122"/>
              <a:cs typeface="Arial Unicode MS" panose="020B0604020202020204" charset="-122"/>
            </a:endParaRPr>
          </a:p>
          <a:p>
            <a:pPr lvl="2" eaLnBrk="1" hangingPunct="1">
              <a:spcBef>
                <a:spcPts val="0"/>
              </a:spcBef>
              <a:buClr>
                <a:srgbClr val="FF3300"/>
              </a:buClr>
              <a:buSzPct val="90000"/>
            </a:pPr>
            <a:r>
              <a:rPr lang="zh-CN" altLang="en-US" sz="22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集成</a:t>
            </a:r>
            <a:r>
              <a:rPr lang="en-US" altLang="zh-CN" sz="22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Lab1-Lab2</a:t>
            </a:r>
            <a:r>
              <a:rPr lang="zh-CN" altLang="en-US" sz="2200" kern="0" dirty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的</a:t>
            </a:r>
            <a:r>
              <a:rPr lang="en-US" altLang="zh-CN" sz="2200" kern="0" dirty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4</a:t>
            </a:r>
            <a:r>
              <a:rPr lang="zh-CN" altLang="en-US" sz="2200" kern="0" dirty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个基本</a:t>
            </a:r>
            <a:r>
              <a:rPr lang="zh-CN" altLang="en-US" sz="22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外设</a:t>
            </a:r>
            <a:endParaRPr lang="en-US" altLang="zh-CN" sz="2200" kern="0" dirty="0" smtClean="0">
              <a:solidFill>
                <a:srgbClr val="000000"/>
              </a:solidFill>
              <a:latin typeface="Arial" panose="020B0604020202020204"/>
              <a:ea typeface="Arial Unicode MS" panose="020B0604020202020204" charset="-122"/>
              <a:cs typeface="Arial Unicode MS" panose="020B0604020202020204" charset="-122"/>
            </a:endParaRPr>
          </a:p>
          <a:p>
            <a:pPr lvl="2" eaLnBrk="1" hangingPunct="1">
              <a:spcBef>
                <a:spcPts val="0"/>
              </a:spcBef>
              <a:buClr>
                <a:srgbClr val="FF3300"/>
              </a:buClr>
              <a:buSzPct val="90000"/>
            </a:pPr>
            <a:r>
              <a:rPr lang="en-US" altLang="zh-CN" sz="2200" kern="0" dirty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Button+Switch+LED+7-Segment</a:t>
            </a:r>
            <a:endParaRPr lang="en-US" altLang="zh-CN" sz="2200" kern="0" dirty="0" smtClean="0">
              <a:solidFill>
                <a:srgbClr val="000000"/>
              </a:solidFill>
              <a:latin typeface="Arial" panose="020B0604020202020204"/>
              <a:ea typeface="Arial Unicode MS" panose="020B0604020202020204" charset="-122"/>
              <a:cs typeface="Arial Unicode MS" panose="020B0604020202020204" charset="-122"/>
            </a:endParaRPr>
          </a:p>
          <a:p>
            <a:pPr eaLnBrk="1" hangingPunct="1">
              <a:spcBef>
                <a:spcPts val="0"/>
              </a:spcBef>
              <a:buClr>
                <a:srgbClr val="FF3300"/>
              </a:buClr>
              <a:buSzPct val="90000"/>
            </a:pPr>
            <a:r>
              <a:rPr lang="zh-CN" altLang="en-US" sz="30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地址空间</a:t>
            </a:r>
            <a:endParaRPr lang="en-US" altLang="zh-CN" sz="3000" kern="0" dirty="0">
              <a:solidFill>
                <a:srgbClr val="000000"/>
              </a:solidFill>
              <a:latin typeface="Arial" panose="020B0604020202020204"/>
              <a:ea typeface="Arial Unicode MS" panose="020B0604020202020204" charset="-122"/>
              <a:cs typeface="Arial Unicode MS" panose="020B0604020202020204" charset="-122"/>
            </a:endParaRPr>
          </a:p>
          <a:p>
            <a:pPr lvl="1" eaLnBrk="1" hangingPunct="1">
              <a:spcBef>
                <a:spcPts val="0"/>
              </a:spcBef>
              <a:buClr>
                <a:srgbClr val="0000CC"/>
              </a:buClr>
              <a:buSzTx/>
            </a:pPr>
            <a:r>
              <a:rPr lang="zh-CN" altLang="en-US" sz="2400" kern="0" dirty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存储器空间：</a:t>
            </a:r>
            <a:r>
              <a:rPr lang="en-US" altLang="zh-CN" sz="2400" kern="0" dirty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0000000-……</a:t>
            </a:r>
            <a:endParaRPr lang="en-US" altLang="zh-CN" sz="2400" kern="0" dirty="0">
              <a:solidFill>
                <a:srgbClr val="000000"/>
              </a:solidFill>
              <a:latin typeface="Arial" panose="020B0604020202020204"/>
              <a:ea typeface="Arial Unicode MS" panose="020B0604020202020204" charset="-122"/>
              <a:cs typeface="Arial Unicode MS" panose="020B0604020202020204" charset="-122"/>
            </a:endParaRPr>
          </a:p>
          <a:p>
            <a:pPr lvl="1" eaLnBrk="1" hangingPunct="1">
              <a:spcBef>
                <a:spcPts val="0"/>
              </a:spcBef>
              <a:buClr>
                <a:srgbClr val="0000CC"/>
              </a:buClr>
              <a:buSzTx/>
            </a:pPr>
            <a:r>
              <a:rPr lang="en-US" altLang="zh-CN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LED</a:t>
            </a:r>
            <a:r>
              <a:rPr lang="zh-CN" altLang="en-US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输出设备</a:t>
            </a:r>
            <a:r>
              <a:rPr lang="en-US" altLang="zh-CN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(</a:t>
            </a:r>
            <a:r>
              <a:rPr lang="zh-CN" altLang="en-US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写</a:t>
            </a:r>
            <a:r>
              <a:rPr lang="en-US" altLang="zh-CN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)</a:t>
            </a:r>
            <a:r>
              <a:rPr lang="zh-CN" altLang="en-US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：</a:t>
            </a:r>
            <a:r>
              <a:rPr lang="en-US" altLang="zh-CN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		   F0000000/FFFFFF00</a:t>
            </a:r>
            <a:endParaRPr lang="en-US" altLang="zh-CN" sz="2400" kern="0" dirty="0">
              <a:solidFill>
                <a:srgbClr val="000000"/>
              </a:solidFill>
              <a:latin typeface="Arial" panose="020B0604020202020204"/>
              <a:ea typeface="Arial Unicode MS" panose="020B0604020202020204" charset="-122"/>
              <a:cs typeface="Arial Unicode MS" panose="020B0604020202020204" charset="-122"/>
            </a:endParaRPr>
          </a:p>
          <a:p>
            <a:pPr lvl="1" eaLnBrk="1" hangingPunct="1">
              <a:spcBef>
                <a:spcPts val="0"/>
              </a:spcBef>
              <a:buClr>
                <a:srgbClr val="0000CC"/>
              </a:buClr>
              <a:buSzTx/>
            </a:pPr>
            <a:r>
              <a:rPr lang="en-US" altLang="zh-CN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Switch</a:t>
            </a:r>
            <a:r>
              <a:rPr lang="zh-CN" altLang="en-US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、</a:t>
            </a:r>
            <a:r>
              <a:rPr lang="en-US" altLang="zh-CN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Button</a:t>
            </a:r>
            <a:r>
              <a:rPr lang="zh-CN" altLang="en-US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输入设备</a:t>
            </a:r>
            <a:r>
              <a:rPr lang="en-US" altLang="zh-CN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(</a:t>
            </a:r>
            <a:r>
              <a:rPr lang="zh-CN" altLang="en-US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读</a:t>
            </a:r>
            <a:r>
              <a:rPr lang="en-US" altLang="zh-CN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)</a:t>
            </a:r>
            <a:r>
              <a:rPr lang="zh-CN" altLang="en-US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：</a:t>
            </a:r>
            <a:r>
              <a:rPr lang="en-US" altLang="zh-CN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F0000000/FFFFFF00</a:t>
            </a:r>
            <a:endParaRPr lang="en-US" altLang="zh-CN" sz="2400" kern="0" dirty="0">
              <a:solidFill>
                <a:srgbClr val="000000"/>
              </a:solidFill>
              <a:latin typeface="Arial" panose="020B0604020202020204"/>
              <a:ea typeface="Arial Unicode MS" panose="020B0604020202020204" charset="-122"/>
              <a:cs typeface="Arial Unicode MS" panose="020B0604020202020204" charset="-122"/>
            </a:endParaRPr>
          </a:p>
          <a:p>
            <a:pPr lvl="1" eaLnBrk="1" hangingPunct="1">
              <a:spcBef>
                <a:spcPts val="0"/>
              </a:spcBef>
              <a:buClr>
                <a:srgbClr val="0000CC"/>
              </a:buClr>
              <a:buSzTx/>
            </a:pPr>
            <a:r>
              <a:rPr lang="en-US" altLang="zh-CN" sz="2400" kern="0" dirty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7-Segment </a:t>
            </a:r>
            <a:r>
              <a:rPr lang="zh-CN" altLang="en-US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显示设备</a:t>
            </a:r>
            <a:r>
              <a:rPr lang="en-US" altLang="zh-CN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(</a:t>
            </a:r>
            <a:r>
              <a:rPr lang="zh-CN" altLang="en-US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写）：    </a:t>
            </a:r>
            <a:r>
              <a:rPr lang="en-US" altLang="zh-CN" sz="2400" kern="0" dirty="0" smtClean="0">
                <a:solidFill>
                  <a:srgbClr val="000000"/>
                </a:solidFill>
                <a:latin typeface="Arial" panose="020B0604020202020204"/>
                <a:ea typeface="Arial Unicode MS" panose="020B0604020202020204" charset="-122"/>
                <a:cs typeface="Arial Unicode MS" panose="020B0604020202020204" charset="-122"/>
              </a:rPr>
              <a:t>E0000000/FFFFFE00</a:t>
            </a:r>
            <a:endParaRPr lang="en-US" altLang="zh-CN" sz="2400" kern="0" dirty="0">
              <a:solidFill>
                <a:srgbClr val="000000"/>
              </a:solidFill>
              <a:latin typeface="Arial" panose="020B0604020202020204"/>
              <a:ea typeface="Arial Unicode MS" panose="020B0604020202020204" charset="-122"/>
              <a:cs typeface="Arial Unicode MS" panose="020B0604020202020204" charset="-122"/>
            </a:endParaRPr>
          </a:p>
          <a:p>
            <a:pPr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863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3600" dirty="0" smtClean="0"/>
              <a:t>本课程要完成的最小系统：</a:t>
            </a:r>
            <a:r>
              <a:rPr lang="en-US" altLang="zh-CN" sz="3600" dirty="0" smtClean="0">
                <a:solidFill>
                  <a:srgbClr val="FF0000"/>
                </a:solidFill>
              </a:rPr>
              <a:t>CPU</a:t>
            </a:r>
            <a:r>
              <a:rPr lang="en-US" altLang="zh-CN" sz="3600" dirty="0" smtClean="0"/>
              <a:t>+</a:t>
            </a:r>
            <a:r>
              <a:rPr lang="en-US" altLang="zh-CN" sz="3600" dirty="0" smtClean="0">
                <a:solidFill>
                  <a:srgbClr val="0000FF"/>
                </a:solidFill>
              </a:rPr>
              <a:t>4GPIO</a:t>
            </a:r>
            <a:endParaRPr lang="zh-CN" altLang="en-US" sz="3600" b="1" dirty="0" smtClean="0">
              <a:solidFill>
                <a:srgbClr val="0000FF"/>
              </a:solidFill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7524750" y="1341438"/>
            <a:ext cx="1511300" cy="388778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chemeClr val="bg1">
                    <a:lumMod val="85000"/>
                  </a:schemeClr>
                </a:solidFill>
              </a:rPr>
              <a:t>软件：</a:t>
            </a:r>
            <a:endParaRPr lang="zh-CN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chemeClr val="bg1">
                    <a:lumMod val="85000"/>
                  </a:schemeClr>
                </a:solidFill>
              </a:rPr>
              <a:t>初始化</a:t>
            </a:r>
            <a:endParaRPr lang="zh-CN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chemeClr val="bg1">
                    <a:lumMod val="85000"/>
                  </a:schemeClr>
                </a:solidFill>
              </a:rPr>
              <a:t>自检</a:t>
            </a:r>
            <a:endParaRPr lang="zh-CN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chemeClr val="bg1">
                    <a:lumMod val="85000"/>
                  </a:schemeClr>
                </a:solidFill>
              </a:rPr>
              <a:t>命令解释</a:t>
            </a:r>
            <a:endParaRPr lang="zh-CN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chemeClr val="bg1">
                    <a:lumMod val="85000"/>
                  </a:schemeClr>
                </a:solidFill>
              </a:rPr>
              <a:t>清屏</a:t>
            </a:r>
            <a:endParaRPr lang="zh-CN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chemeClr val="bg1">
                    <a:lumMod val="85000"/>
                  </a:schemeClr>
                </a:solidFill>
              </a:rPr>
              <a:t>显示字符</a:t>
            </a:r>
            <a:endParaRPr lang="zh-CN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chemeClr val="bg1">
                    <a:lumMod val="85000"/>
                  </a:schemeClr>
                </a:solidFill>
              </a:rPr>
              <a:t>移动光标</a:t>
            </a:r>
            <a:endParaRPr lang="zh-CN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chemeClr val="bg1">
                    <a:lumMod val="85000"/>
                  </a:schemeClr>
                </a:solidFill>
              </a:rPr>
              <a:t>读</a:t>
            </a:r>
            <a:r>
              <a:rPr lang="en-US" altLang="zh-CN" sz="2000" dirty="0" smtClean="0">
                <a:solidFill>
                  <a:schemeClr val="bg1">
                    <a:lumMod val="85000"/>
                  </a:schemeClr>
                </a:solidFill>
              </a:rPr>
              <a:t>KEY</a:t>
            </a:r>
            <a:endParaRPr lang="en-US" altLang="zh-CN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chemeClr val="bg1">
                    <a:lumMod val="85000"/>
                  </a:schemeClr>
                </a:solidFill>
              </a:rPr>
              <a:t>换行</a:t>
            </a:r>
            <a:endParaRPr lang="zh-CN" alt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chemeClr val="bg1">
                    <a:lumMod val="85000"/>
                  </a:schemeClr>
                </a:solidFill>
              </a:rPr>
              <a:t>简单</a:t>
            </a:r>
            <a:r>
              <a:rPr lang="en-US" altLang="zh-CN" sz="2000" dirty="0" smtClean="0">
                <a:solidFill>
                  <a:schemeClr val="bg1">
                    <a:lumMod val="85000"/>
                  </a:schemeClr>
                </a:solidFill>
              </a:rPr>
              <a:t>Game</a:t>
            </a:r>
            <a:endParaRPr lang="en-US" altLang="zh-CN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000" dirty="0" smtClean="0"/>
          </a:p>
          <a:p>
            <a:pPr lvl="1" eaLnBrk="1" hangingPunct="1"/>
            <a:endParaRPr lang="en-US" altLang="zh-CN" sz="2000" dirty="0" smtClean="0"/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466408" y="5472748"/>
            <a:ext cx="8569325" cy="1190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>
                <a:solidFill>
                  <a:schemeClr val="tx1"/>
                </a:solidFill>
                <a:latin typeface="Perpetua" panose="020205020604010203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rPr>
              <a:t>简单且完整的计算机硬件系统（多周期，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rPr>
              <a:t>28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rPr>
              <a:t>条指令），采用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rPr>
              <a:t>VGA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rPr>
              <a:t>显示和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rPr>
              <a:t>P/S2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rPr>
              <a:t>键盘作为人机交互，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rPr>
              <a:t>1MB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rPr>
              <a:t>片外存储器，</a:t>
            </a:r>
            <a:r>
              <a:rPr lang="en-US" altLang="zh-CN" sz="1800" dirty="0" smtClean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rPr>
              <a:t>2KW</a:t>
            </a:r>
            <a:r>
              <a:rPr lang="zh-CN" altLang="en-US" sz="1800" dirty="0" smtClean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rPr>
              <a:t>片内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rPr>
              <a:t>ROM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rPr>
              <a:t>，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rPr>
              <a:t>VRAM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rPr>
              <a:t>与内存共享（采用集成显卡模式），没有用任何辅助接口芯片，全部采用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rPr>
              <a:t>Verilog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 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rPr>
              <a:t>HDL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rPr>
              <a:t>代码在一片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rPr>
              <a:t>FPGA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rPr>
              <a:t>上实现（</a:t>
            </a:r>
            <a:r>
              <a:rPr lang="en-US" altLang="zh-CN" sz="1800" dirty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rPr>
              <a:t>SP3</a:t>
            </a:r>
            <a:r>
              <a:rPr lang="zh-CN" altLang="en-US" sz="1800" dirty="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</a:rPr>
              <a:t>），具有简单的系统调用和命令解释器。  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latin typeface="Tahoma" panose="020B0604030504040204" pitchFamily="34" charset="0"/>
            </a:endParaRPr>
          </a:p>
        </p:txBody>
      </p:sp>
      <p:pic>
        <p:nvPicPr>
          <p:cNvPr id="9221" name="Picture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52513"/>
            <a:ext cx="6840537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椭圆 2"/>
          <p:cNvSpPr/>
          <p:nvPr/>
        </p:nvSpPr>
        <p:spPr>
          <a:xfrm>
            <a:off x="468313" y="1052513"/>
            <a:ext cx="1583407" cy="3240583"/>
          </a:xfrm>
          <a:prstGeom prst="ellipse">
            <a:avLst/>
          </a:prstGeom>
          <a:noFill/>
          <a:ln w="571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244094" y="1339851"/>
            <a:ext cx="2880320" cy="2953245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362831" y="5791464"/>
            <a:ext cx="7992888" cy="5543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多周期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CPU(&gt;=15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条指令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+ 2KW + 4GPIO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124414" y="1470580"/>
            <a:ext cx="2400336" cy="80539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78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选修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124414" y="3212976"/>
            <a:ext cx="2431147" cy="1008112"/>
          </a:xfrm>
          <a:prstGeom prst="roundRect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选修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3910" y="6568440"/>
            <a:ext cx="6791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General Purpose Input Output （通用输入/输出）简称为GPIO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708920"/>
            <a:ext cx="8229600" cy="108012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50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逻辑实验七段显示模块优化</a:t>
            </a:r>
            <a:endParaRPr lang="en-US" altLang="zh-CN" sz="50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US" altLang="zh-CN" sz="2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逻辑实验七</a:t>
            </a:r>
            <a:r>
              <a:rPr lang="en-US" altLang="zh-CN" sz="2800" dirty="0" smtClean="0">
                <a:solidFill>
                  <a:schemeClr val="tx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M3</a:t>
            </a:r>
            <a:r>
              <a:rPr lang="zh-CN" altLang="en-US" sz="2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模块</a:t>
            </a:r>
            <a:endParaRPr lang="en-US" altLang="zh-CN" sz="28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r">
              <a:spcBef>
                <a:spcPts val="0"/>
              </a:spcBef>
              <a:buNone/>
            </a:pPr>
            <a:r>
              <a:rPr lang="en-US" altLang="zh-CN" sz="2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组成实验使用的显示设备</a:t>
            </a:r>
            <a:r>
              <a:rPr lang="en-US" altLang="zh-CN" sz="2800" dirty="0" smtClean="0">
                <a:solidFill>
                  <a:schemeClr val="tx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U6</a:t>
            </a:r>
            <a:endParaRPr lang="en-US" altLang="zh-CN" sz="2800" dirty="0" smtClean="0">
              <a:solidFill>
                <a:schemeClr val="tx1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七</a:t>
            </a:r>
            <a:r>
              <a:rPr lang="zh-CN" altLang="en-US" dirty="0" smtClean="0"/>
              <a:t>段</a:t>
            </a:r>
            <a:r>
              <a:rPr lang="zh-CN" altLang="en-US" dirty="0"/>
              <a:t>译码器文本与</a:t>
            </a:r>
            <a:r>
              <a:rPr lang="zh-CN" altLang="en-US" dirty="0" smtClean="0"/>
              <a:t>图形显示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</a:rPr>
              <a:t>7</a:t>
            </a:r>
            <a:r>
              <a:rPr lang="zh-CN" altLang="en-US" sz="2800" dirty="0">
                <a:solidFill>
                  <a:schemeClr val="tx1"/>
                </a:solidFill>
              </a:rPr>
              <a:t>段码显示器用途</a:t>
            </a:r>
            <a:endParaRPr lang="zh-CN" altLang="en-US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/>
              <a:t>在</a:t>
            </a:r>
            <a:r>
              <a:rPr lang="en-US" altLang="zh-CN" sz="2400" dirty="0"/>
              <a:t>CPU</a:t>
            </a:r>
            <a:r>
              <a:rPr lang="zh-CN" altLang="en-US" sz="2400" dirty="0"/>
              <a:t>应用中可以作为一个外设</a:t>
            </a:r>
            <a:endParaRPr lang="zh-CN" altLang="en-US" sz="2400" dirty="0"/>
          </a:p>
          <a:p>
            <a:pPr lvl="2"/>
            <a:r>
              <a:rPr lang="zh-CN" altLang="en-US" sz="2200" dirty="0" smtClean="0"/>
              <a:t>简单人机交互显示</a:t>
            </a:r>
            <a:endParaRPr lang="zh-CN" altLang="en-US" sz="2200" dirty="0" smtClean="0"/>
          </a:p>
          <a:p>
            <a:pPr lvl="1"/>
            <a:r>
              <a:rPr lang="en-US" altLang="zh-CN" sz="2400" dirty="0" smtClean="0"/>
              <a:t>CPU</a:t>
            </a:r>
            <a:r>
              <a:rPr lang="zh-CN" altLang="en-US" sz="2400" dirty="0"/>
              <a:t>设计中用于测试调试显示</a:t>
            </a:r>
            <a:endParaRPr lang="zh-CN" altLang="en-US" sz="2400" dirty="0"/>
          </a:p>
          <a:p>
            <a:pPr lvl="2"/>
            <a:r>
              <a:rPr lang="zh-CN" altLang="en-US" sz="2200" dirty="0" smtClean="0"/>
              <a:t>硬件调试状态显示</a:t>
            </a:r>
            <a:endParaRPr lang="zh-CN" altLang="en-US" sz="2200" dirty="0" smtClean="0"/>
          </a:p>
          <a:p>
            <a:pPr lvl="1"/>
            <a:r>
              <a:rPr lang="zh-CN" altLang="en-US" sz="2400" dirty="0" smtClean="0"/>
              <a:t>数字系统</a:t>
            </a:r>
            <a:r>
              <a:rPr lang="zh-CN" altLang="en-US" sz="2400" dirty="0"/>
              <a:t>输出显示</a:t>
            </a:r>
            <a:endParaRPr lang="zh-CN" altLang="en-US" sz="2400" dirty="0"/>
          </a:p>
          <a:p>
            <a:endParaRPr lang="zh-CN" altLang="en-US" dirty="0"/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七</a:t>
            </a:r>
            <a:r>
              <a:rPr lang="en-US" altLang="zh-CN" dirty="0" err="1" smtClean="0"/>
              <a:t>段译码器</a:t>
            </a:r>
            <a:r>
              <a:rPr lang="zh-CN" altLang="en-US" dirty="0" smtClean="0"/>
              <a:t>文本显示</a:t>
            </a:r>
            <a:r>
              <a:rPr lang="en-US" altLang="zh-CN" dirty="0" smtClean="0"/>
              <a:t>	  </a:t>
            </a:r>
            <a:r>
              <a:rPr lang="en-US" altLang="zh-CN" sz="2800" dirty="0" smtClean="0">
                <a:solidFill>
                  <a:srgbClr val="FF0000"/>
                </a:solidFill>
              </a:rPr>
              <a:t>SW[0] =1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5251" y="964626"/>
            <a:ext cx="8316912" cy="410527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zh-CN" sz="2800" dirty="0" smtClean="0">
                <a:solidFill>
                  <a:schemeClr val="tx1"/>
                </a:solidFill>
              </a:rPr>
              <a:t>位数</a:t>
            </a:r>
            <a:r>
              <a:rPr lang="zh-CN" altLang="en-US" sz="2800" dirty="0" smtClean="0">
                <a:solidFill>
                  <a:schemeClr val="tx1"/>
                </a:solidFill>
              </a:rPr>
              <a:t>显示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/>
              <a:t>SW[0] =1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32</a:t>
            </a:r>
            <a:r>
              <a:rPr lang="zh-CN" altLang="zh-CN" sz="2400" dirty="0" smtClean="0"/>
              <a:t>位数分</a:t>
            </a:r>
            <a:r>
              <a:rPr lang="en-US" altLang="zh-CN" sz="2400" dirty="0" smtClean="0"/>
              <a:t>2</a:t>
            </a:r>
            <a:r>
              <a:rPr lang="zh-CN" altLang="zh-CN" sz="2400" dirty="0" smtClean="0"/>
              <a:t>个</a:t>
            </a:r>
            <a:r>
              <a:rPr lang="en-US" altLang="zh-CN" sz="2400" dirty="0" smtClean="0"/>
              <a:t>16</a:t>
            </a:r>
            <a:r>
              <a:rPr lang="zh-CN" altLang="zh-CN" sz="2400" dirty="0" smtClean="0"/>
              <a:t>位显示</a:t>
            </a:r>
            <a:endParaRPr lang="en-US" altLang="zh-CN" sz="2400" dirty="0" smtClean="0"/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solidFill>
                  <a:schemeClr val="tx1"/>
                </a:solidFill>
              </a:rPr>
              <a:t>SP3</a:t>
            </a:r>
            <a:r>
              <a:rPr lang="zh-CN" altLang="en-US" sz="2400" dirty="0" smtClean="0">
                <a:solidFill>
                  <a:schemeClr val="tx1"/>
                </a:solidFill>
              </a:rPr>
              <a:t>平台需要</a:t>
            </a:r>
            <a:r>
              <a:rPr lang="zh-CN" altLang="zh-CN" sz="2400" dirty="0" smtClean="0">
                <a:solidFill>
                  <a:schemeClr val="tx1"/>
                </a:solidFill>
              </a:rPr>
              <a:t>分</a:t>
            </a:r>
            <a:r>
              <a:rPr lang="zh-CN" altLang="en-US" sz="2400" dirty="0"/>
              <a:t>二</a:t>
            </a:r>
            <a:r>
              <a:rPr lang="zh-CN" altLang="zh-CN" sz="2400" dirty="0" smtClean="0">
                <a:solidFill>
                  <a:schemeClr val="tx1"/>
                </a:solidFill>
              </a:rPr>
              <a:t>个</a:t>
            </a:r>
            <a:r>
              <a:rPr lang="en-US" altLang="zh-CN" sz="2400" dirty="0" smtClean="0">
                <a:solidFill>
                  <a:schemeClr val="tx1"/>
                </a:solidFill>
              </a:rPr>
              <a:t>16</a:t>
            </a:r>
            <a:r>
              <a:rPr lang="zh-CN" altLang="zh-CN" sz="2400" dirty="0" smtClean="0">
                <a:solidFill>
                  <a:schemeClr val="tx1"/>
                </a:solidFill>
              </a:rPr>
              <a:t>位显示，用</a:t>
            </a:r>
            <a:r>
              <a:rPr lang="en-US" altLang="zh-CN" sz="2400" dirty="0" smtClean="0">
                <a:solidFill>
                  <a:schemeClr val="tx1"/>
                </a:solidFill>
              </a:rPr>
              <a:t>SW[1]</a:t>
            </a:r>
            <a:r>
              <a:rPr lang="zh-CN" altLang="zh-CN" sz="2400" dirty="0" smtClean="0">
                <a:solidFill>
                  <a:schemeClr val="tx1"/>
                </a:solidFill>
              </a:rPr>
              <a:t>选择；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lvl="2">
              <a:spcBef>
                <a:spcPts val="0"/>
              </a:spcBef>
            </a:pPr>
            <a:r>
              <a:rPr lang="en-US" altLang="zh-CN" sz="2000" dirty="0" smtClean="0"/>
              <a:t>SW[1]=0</a:t>
            </a:r>
            <a:r>
              <a:rPr lang="zh-CN" altLang="en-US" sz="2000" dirty="0" smtClean="0"/>
              <a:t>低</a:t>
            </a:r>
            <a:r>
              <a:rPr lang="en-US" altLang="zh-CN" sz="2000" dirty="0" smtClean="0"/>
              <a:t>16</a:t>
            </a:r>
            <a:r>
              <a:rPr lang="zh-CN" altLang="en-US" sz="2000" dirty="0" smtClean="0"/>
              <a:t>位</a:t>
            </a:r>
            <a:endParaRPr lang="en-US" altLang="zh-CN" sz="2000" dirty="0"/>
          </a:p>
          <a:p>
            <a:pPr lvl="2">
              <a:spcBef>
                <a:spcPts val="0"/>
              </a:spcBef>
            </a:pPr>
            <a:r>
              <a:rPr lang="en-US" altLang="zh-CN" sz="2000" dirty="0" smtClean="0"/>
              <a:t>SW[1]=1</a:t>
            </a:r>
            <a:r>
              <a:rPr sz="2000" dirty="0" smtClean="0"/>
              <a:t>高</a:t>
            </a:r>
            <a:r>
              <a:rPr lang="en-US" altLang="zh-CN" sz="2000" dirty="0" smtClean="0"/>
              <a:t>16</a:t>
            </a:r>
            <a:r>
              <a:rPr lang="zh-CN" altLang="en-US" sz="2000" dirty="0" smtClean="0"/>
              <a:t>位</a:t>
            </a:r>
            <a:r>
              <a:rPr lang="zh-CN" altLang="zh-CN" sz="2000" dirty="0" smtClean="0"/>
              <a:t>；</a:t>
            </a:r>
            <a:endParaRPr lang="en-US" altLang="zh-CN" sz="2000" dirty="0" smtClean="0"/>
          </a:p>
        </p:txBody>
      </p:sp>
      <p:pic>
        <p:nvPicPr>
          <p:cNvPr id="1026" name="图片 4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76149" y="2678941"/>
            <a:ext cx="3912504" cy="2390975"/>
          </a:xfrm>
          <a:prstGeom prst="rect">
            <a:avLst/>
          </a:prstGeom>
          <a:noFill/>
        </p:spPr>
      </p:pic>
      <p:pic>
        <p:nvPicPr>
          <p:cNvPr id="1025" name="图片 4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3140968"/>
            <a:ext cx="3651356" cy="2582996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solidFill>
                <a:srgbClr val="007A77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15816" y="5816569"/>
            <a:ext cx="3555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/>
              <a:t>共阳</a:t>
            </a:r>
            <a:r>
              <a:rPr lang="en-US" altLang="zh-CN" b="1" dirty="0"/>
              <a:t>7</a:t>
            </a:r>
            <a:r>
              <a:rPr lang="zh-CN" altLang="zh-CN" b="1" dirty="0"/>
              <a:t>段码显示器结构和显示原理</a:t>
            </a:r>
            <a:endParaRPr lang="zh-CN" altLang="en-US" dirty="0"/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12"/>
          </p:nvPr>
        </p:nvSpPr>
        <p:spPr bwMode="auto">
          <a:xfrm>
            <a:off x="8316416" y="6441058"/>
            <a:ext cx="827584" cy="3003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>
              <a:defRPr/>
            </a:pPr>
            <a:fld id="{DE27926B-B460-4506-BEA9-6104DBE5EEAF}" type="slidenum">
              <a:rPr lang="en-US" altLang="zh-CN" sz="1800" kern="0">
                <a:solidFill>
                  <a:srgbClr val="003366"/>
                </a:solidFill>
              </a:rPr>
            </a:fld>
            <a:endParaRPr lang="en-US" altLang="zh-CN" sz="1800" kern="0" dirty="0">
              <a:solidFill>
                <a:srgbClr val="003366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220072" y="3284984"/>
            <a:ext cx="100811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6012160" y="2780928"/>
            <a:ext cx="864096" cy="5760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6973643" y="2541391"/>
            <a:ext cx="1342773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</a:rPr>
              <a:t>有问题吗</a:t>
            </a:r>
            <a:r>
              <a:rPr lang="en-US" altLang="zh-CN" sz="2000" dirty="0" smtClean="0">
                <a:solidFill>
                  <a:schemeClr val="tx1"/>
                </a:solidFill>
              </a:rPr>
              <a:t>?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05" y="5069840"/>
            <a:ext cx="4211955" cy="1527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5848" y="260648"/>
            <a:ext cx="8540750" cy="87518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七</a:t>
            </a:r>
            <a:r>
              <a:rPr lang="en-US" altLang="zh-CN" dirty="0" err="1" smtClean="0"/>
              <a:t>段译码器</a:t>
            </a:r>
            <a:r>
              <a:rPr lang="zh-CN" altLang="en-US" dirty="0" smtClean="0"/>
              <a:t>图形显示：扩展</a:t>
            </a:r>
            <a:r>
              <a:rPr lang="en-US" altLang="zh-CN" dirty="0" smtClean="0"/>
              <a:t>   </a:t>
            </a:r>
            <a:r>
              <a:rPr lang="en-US" altLang="zh-CN" sz="2800" dirty="0" smtClean="0">
                <a:solidFill>
                  <a:srgbClr val="FF0000"/>
                </a:solidFill>
              </a:rPr>
              <a:t>SW[0] =0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957" y="1052736"/>
            <a:ext cx="8316416" cy="410527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2800" dirty="0" smtClean="0">
                <a:solidFill>
                  <a:schemeClr val="tx1"/>
                </a:solidFill>
              </a:rPr>
              <a:t>7段译码器</a:t>
            </a:r>
            <a:r>
              <a:rPr lang="zh-CN" altLang="en-US" sz="2800" dirty="0" smtClean="0">
                <a:solidFill>
                  <a:schemeClr val="tx1"/>
                </a:solidFill>
              </a:rPr>
              <a:t>映射为点阵显示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/>
              <a:t>SW[0] =0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位</a:t>
            </a:r>
            <a:r>
              <a:rPr lang="en-US" altLang="zh-CN" sz="2400" dirty="0" smtClean="0"/>
              <a:t>7段</a:t>
            </a:r>
            <a:r>
              <a:rPr lang="zh-CN" altLang="en-US" sz="2400" dirty="0" smtClean="0"/>
              <a:t>码映射为</a:t>
            </a:r>
            <a:r>
              <a:rPr lang="zh-CN" altLang="zh-CN" sz="2400" dirty="0" smtClean="0"/>
              <a:t>图形</a:t>
            </a:r>
            <a:r>
              <a:rPr lang="zh-CN" altLang="en-US" sz="2400" dirty="0" smtClean="0"/>
              <a:t>显示，共</a:t>
            </a:r>
            <a:r>
              <a:rPr lang="en-US" altLang="zh-CN" sz="2400" dirty="0" smtClean="0"/>
              <a:t>32</a:t>
            </a:r>
            <a:r>
              <a:rPr lang="zh-CN" altLang="en-US" sz="2400" dirty="0" smtClean="0"/>
              <a:t>段</a:t>
            </a:r>
            <a:endParaRPr lang="en-US" altLang="zh-CN" sz="2400" dirty="0" smtClean="0"/>
          </a:p>
          <a:p>
            <a:pPr lvl="1">
              <a:spcBef>
                <a:spcPts val="0"/>
              </a:spcBef>
            </a:pPr>
            <a:r>
              <a:rPr lang="zh-CN" altLang="en-US" sz="2400" dirty="0" smtClean="0"/>
              <a:t>映射到一个</a:t>
            </a:r>
            <a:r>
              <a:rPr lang="en-US" altLang="zh-CN" sz="2400" dirty="0" smtClean="0"/>
              <a:t>32</a:t>
            </a:r>
            <a:r>
              <a:rPr lang="zh-CN" altLang="en-US" sz="2400" dirty="0" smtClean="0"/>
              <a:t>位字：</a:t>
            </a:r>
            <a:r>
              <a:rPr lang="en-US" altLang="zh-CN" sz="2400" dirty="0" smtClean="0"/>
              <a:t>D</a:t>
            </a:r>
            <a:r>
              <a:rPr lang="en-US" altLang="zh-CN" sz="2400" baseline="-25000" dirty="0" smtClean="0"/>
              <a:t>31</a:t>
            </a:r>
            <a:r>
              <a:rPr lang="en-US" altLang="zh-CN" sz="2400" dirty="0" smtClean="0"/>
              <a:t>,D</a:t>
            </a:r>
            <a:r>
              <a:rPr lang="en-US" altLang="zh-CN" sz="2400" baseline="-25000" dirty="0" smtClean="0"/>
              <a:t>30</a:t>
            </a:r>
            <a:r>
              <a:rPr lang="en-US" altLang="zh-CN" sz="2400" dirty="0" smtClean="0"/>
              <a:t>,……D</a:t>
            </a:r>
            <a:r>
              <a:rPr lang="en-US" altLang="zh-CN" sz="2400" baseline="-25000" dirty="0" smtClean="0"/>
              <a:t>1</a:t>
            </a:r>
            <a:r>
              <a:rPr lang="en-US" altLang="zh-CN" sz="2400" dirty="0" smtClean="0"/>
              <a:t>,D</a:t>
            </a:r>
            <a:r>
              <a:rPr lang="en-US" altLang="zh-CN" sz="2400" baseline="-25000" dirty="0" smtClean="0"/>
              <a:t>0</a:t>
            </a:r>
            <a:endParaRPr lang="en-US" altLang="zh-CN" sz="2400" baseline="-25000" dirty="0" smtClean="0"/>
          </a:p>
          <a:p>
            <a:pPr lvl="2">
              <a:spcBef>
                <a:spcPts val="0"/>
              </a:spcBef>
            </a:pPr>
            <a:r>
              <a:rPr lang="zh-CN" altLang="en-US" sz="2200" dirty="0" smtClean="0"/>
              <a:t>方便程序控制，显示任意形状</a:t>
            </a:r>
            <a:endParaRPr lang="en-US" altLang="zh-CN" sz="2200" dirty="0" smtClean="0"/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12"/>
          </p:nvPr>
        </p:nvSpPr>
        <p:spPr bwMode="auto">
          <a:xfrm>
            <a:off x="8316416" y="6441058"/>
            <a:ext cx="827584" cy="3003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>
              <a:defRPr/>
            </a:pPr>
            <a:fld id="{DE27926B-B460-4506-BEA9-6104DBE5EEAF}" type="slidenum">
              <a:rPr lang="en-US" altLang="zh-CN" sz="1800" kern="0">
                <a:solidFill>
                  <a:srgbClr val="003366"/>
                </a:solidFill>
              </a:rPr>
            </a:fld>
            <a:endParaRPr lang="en-US" altLang="zh-CN" sz="1800" kern="0" dirty="0">
              <a:solidFill>
                <a:srgbClr val="003366"/>
              </a:solidFill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77652" y="3645024"/>
            <a:ext cx="5820916" cy="2665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264873" y="2734533"/>
          <a:ext cx="86227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135"/>
                <a:gridCol w="431135"/>
                <a:gridCol w="431135"/>
                <a:gridCol w="431135"/>
                <a:gridCol w="431135"/>
                <a:gridCol w="431135"/>
                <a:gridCol w="431135"/>
                <a:gridCol w="431135"/>
                <a:gridCol w="1724540"/>
                <a:gridCol w="431135"/>
                <a:gridCol w="431135"/>
                <a:gridCol w="431135"/>
                <a:gridCol w="431135"/>
                <a:gridCol w="431135"/>
                <a:gridCol w="431135"/>
                <a:gridCol w="431135"/>
                <a:gridCol w="43113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4" name="直接连接符 13"/>
          <p:cNvCxnSpPr/>
          <p:nvPr/>
        </p:nvCxnSpPr>
        <p:spPr>
          <a:xfrm flipV="1">
            <a:off x="6451979" y="3356992"/>
            <a:ext cx="2224477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03548" y="3356992"/>
            <a:ext cx="1044116" cy="26642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80947" y="5393111"/>
            <a:ext cx="147590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61711" y="4509529"/>
            <a:ext cx="1582426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7段译码器</a:t>
            </a:r>
            <a:r>
              <a:rPr lang="zh-CN" altLang="en-US" dirty="0" smtClean="0"/>
              <a:t>映射图形例子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16020" y="1268760"/>
            <a:ext cx="2243812" cy="98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2103" y="1300361"/>
            <a:ext cx="2073993" cy="949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347864" y="2204864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disp_num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D7BDFBD9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2204864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disp_num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557EF7E0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1196752"/>
            <a:ext cx="2448272" cy="109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940152" y="2276872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solidFill>
                  <a:srgbClr val="007A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disp_num</a:t>
            </a:r>
            <a:r>
              <a:rPr lang="en-US" altLang="zh-CN" sz="1600" b="1" dirty="0">
                <a:solidFill>
                  <a:srgbClr val="007A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D7DBFDB9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00" y="3645024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disp_num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DFCFFCFB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2564904"/>
            <a:ext cx="2448272" cy="113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1880" y="2615539"/>
            <a:ext cx="2160240" cy="98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419872" y="3573016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disp_num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DFCFBFFF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171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72849" y="4026437"/>
            <a:ext cx="1800200" cy="826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1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17065" y="4026437"/>
            <a:ext cx="1728192" cy="800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16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89273" y="4005064"/>
            <a:ext cx="1872208" cy="8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17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17066" y="5122119"/>
            <a:ext cx="1728192" cy="800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18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72849" y="5085184"/>
            <a:ext cx="1800200" cy="82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1372849" y="4725144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Dice=1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33089" y="4725144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Dice=2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77305" y="4797152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Dice=3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6865" y="5863899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Dice=4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89073" y="5877272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Dice=5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05297" y="5877272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Dice=6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灯片编号占位符 6"/>
          <p:cNvSpPr>
            <a:spLocks noGrp="1"/>
          </p:cNvSpPr>
          <p:nvPr>
            <p:ph type="sldNum" sz="quarter" idx="12"/>
          </p:nvPr>
        </p:nvSpPr>
        <p:spPr bwMode="auto">
          <a:xfrm>
            <a:off x="8316416" y="6441058"/>
            <a:ext cx="827584" cy="3003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>
              <a:defRPr/>
            </a:pPr>
            <a:fld id="{DE27926B-B460-4506-BEA9-6104DBE5EEAF}" type="slidenum">
              <a:rPr lang="en-US" altLang="zh-CN" sz="1800" kern="0">
                <a:solidFill>
                  <a:srgbClr val="003366"/>
                </a:solidFill>
              </a:rPr>
            </a:fld>
            <a:endParaRPr lang="en-US" altLang="zh-CN" sz="1800" kern="0" dirty="0">
              <a:solidFill>
                <a:srgbClr val="003366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79" y="5106501"/>
            <a:ext cx="1864010" cy="87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右大括号 2"/>
          <p:cNvSpPr/>
          <p:nvPr/>
        </p:nvSpPr>
        <p:spPr>
          <a:xfrm>
            <a:off x="7176694" y="3911570"/>
            <a:ext cx="419642" cy="2074645"/>
          </a:xfrm>
          <a:prstGeom prst="rightBrace">
            <a:avLst>
              <a:gd name="adj1" fmla="val 37536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587324" y="3973060"/>
            <a:ext cx="461665" cy="189891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/>
              <a:t>逻辑教材习题</a:t>
            </a:r>
            <a:r>
              <a:rPr lang="en-US" altLang="zh-CN" dirty="0" smtClean="0"/>
              <a:t>3-32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七</a:t>
            </a:r>
            <a:r>
              <a:rPr lang="en-US" altLang="zh-CN" dirty="0" smtClean="0"/>
              <a:t>段</a:t>
            </a:r>
            <a:r>
              <a:rPr lang="zh-CN" altLang="en-US" dirty="0" smtClean="0"/>
              <a:t>显示</a:t>
            </a:r>
            <a:r>
              <a:rPr lang="en-US" altLang="zh-CN" dirty="0" smtClean="0"/>
              <a:t>器</a:t>
            </a:r>
            <a:r>
              <a:rPr lang="zh-CN" altLang="en-US" dirty="0" smtClean="0"/>
              <a:t>译码电路逻辑结构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433705" y="1043940"/>
            <a:ext cx="790257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SP3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平台</a:t>
            </a:r>
            <a:r>
              <a:rPr lang="en-US" altLang="zh-CN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Seg7_Dev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逻辑结构（</a:t>
            </a:r>
            <a:r>
              <a:rPr lang="en-US" altLang="zh-CN" sz="3200" b="1" dirty="0">
                <a:solidFill>
                  <a:srgbClr val="FF0000"/>
                </a:solidFill>
                <a:sym typeface="+mn-ea"/>
              </a:rPr>
              <a:t>Arduino</a:t>
            </a:r>
            <a:r>
              <a:rPr lang="zh-CN" altLang="en-US" sz="3200" b="1" dirty="0">
                <a:solidFill>
                  <a:srgbClr val="FF0000"/>
                </a:solidFill>
                <a:sym typeface="+mn-ea"/>
              </a:rPr>
              <a:t>板</a:t>
            </a:r>
            <a:r>
              <a:rPr lang="zh-CN" alt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灯片编号占位符 6"/>
          <p:cNvSpPr>
            <a:spLocks noGrp="1"/>
          </p:cNvSpPr>
          <p:nvPr>
            <p:ph type="sldNum" sz="quarter" idx="12"/>
          </p:nvPr>
        </p:nvSpPr>
        <p:spPr bwMode="auto">
          <a:xfrm>
            <a:off x="8244408" y="6441058"/>
            <a:ext cx="827584" cy="3003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>
              <a:defRPr/>
            </a:pPr>
            <a:fld id="{DE27926B-B460-4506-BEA9-6104DBE5EEAF}" type="slidenum">
              <a:rPr lang="en-US" altLang="zh-CN" sz="1800" kern="0">
                <a:solidFill>
                  <a:srgbClr val="003366"/>
                </a:solidFill>
              </a:rPr>
            </a:fld>
            <a:endParaRPr lang="en-US" altLang="zh-CN" sz="1800" kern="0" dirty="0">
              <a:solidFill>
                <a:srgbClr val="003366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83568" y="1512080"/>
            <a:ext cx="7851929" cy="4725232"/>
            <a:chOff x="683568" y="1440072"/>
            <a:chExt cx="7851929" cy="4725232"/>
          </a:xfrm>
        </p:grpSpPr>
        <p:sp>
          <p:nvSpPr>
            <p:cNvPr id="12" name="圆角矩形 11"/>
            <p:cNvSpPr/>
            <p:nvPr/>
          </p:nvSpPr>
          <p:spPr bwMode="auto">
            <a:xfrm>
              <a:off x="7743409" y="2532518"/>
              <a:ext cx="792088" cy="1616562"/>
            </a:xfrm>
            <a:prstGeom prst="roundRect">
              <a:avLst/>
            </a:prstGeom>
            <a:solidFill>
              <a:srgbClr val="92D050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ctr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800" b="1" i="0" u="none" strike="noStrike" cap="none" normalizeH="0" baseline="0" smtClean="0">
                <a:ln>
                  <a:noFill/>
                </a:ln>
                <a:solidFill>
                  <a:srgbClr val="3333CD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" name="组合 86"/>
            <p:cNvGrpSpPr/>
            <p:nvPr/>
          </p:nvGrpSpPr>
          <p:grpSpPr>
            <a:xfrm>
              <a:off x="683568" y="1440072"/>
              <a:ext cx="7787794" cy="4725232"/>
              <a:chOff x="1040551" y="2016136"/>
              <a:chExt cx="7787794" cy="4725232"/>
            </a:xfrm>
          </p:grpSpPr>
          <p:sp>
            <p:nvSpPr>
              <p:cNvPr id="85" name="任意多边形 84"/>
              <p:cNvSpPr/>
              <p:nvPr/>
            </p:nvSpPr>
            <p:spPr bwMode="auto">
              <a:xfrm>
                <a:off x="1040552" y="5353770"/>
                <a:ext cx="3900488" cy="1036852"/>
              </a:xfrm>
              <a:custGeom>
                <a:avLst/>
                <a:gdLst>
                  <a:gd name="connsiteX0" fmla="*/ 0 w 3900488"/>
                  <a:gd name="connsiteY0" fmla="*/ 1171575 h 1171575"/>
                  <a:gd name="connsiteX1" fmla="*/ 3900488 w 3900488"/>
                  <a:gd name="connsiteY1" fmla="*/ 1171575 h 1171575"/>
                  <a:gd name="connsiteX2" fmla="*/ 3900488 w 3900488"/>
                  <a:gd name="connsiteY2" fmla="*/ 0 h 117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00488" h="1171575">
                    <a:moveTo>
                      <a:pt x="0" y="1171575"/>
                    </a:moveTo>
                    <a:lnTo>
                      <a:pt x="3900488" y="1171575"/>
                    </a:lnTo>
                    <a:lnTo>
                      <a:pt x="3900488" y="0"/>
                    </a:lnTo>
                  </a:path>
                </a:pathLst>
              </a:cu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007A77"/>
                  </a:solidFill>
                  <a:ea typeface="宋体" panose="02010600030101010101" pitchFamily="2" charset="-122"/>
                </a:endParaRPr>
              </a:p>
            </p:txBody>
          </p:sp>
          <p:pic>
            <p:nvPicPr>
              <p:cNvPr id="4" name="Picture 3"/>
              <p:cNvPicPr>
                <a:picLocks noChangeAspect="1"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 rot="5400000">
                <a:off x="7778576" y="3603367"/>
                <a:ext cx="1440160" cy="6593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" name="矩形 4"/>
              <p:cNvSpPr/>
              <p:nvPr/>
            </p:nvSpPr>
            <p:spPr>
              <a:xfrm rot="16200000">
                <a:off x="4283968" y="4355813"/>
                <a:ext cx="648072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zh-CN" altLang="en-US" dirty="0">
                    <a:solidFill>
                      <a:srgbClr val="FFFFFF"/>
                    </a:solidFill>
                  </a:rPr>
                  <a:t>图形映射</a:t>
                </a:r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右箭头 5"/>
              <p:cNvSpPr/>
              <p:nvPr/>
            </p:nvSpPr>
            <p:spPr>
              <a:xfrm>
                <a:off x="7655644" y="4005064"/>
                <a:ext cx="444024" cy="20673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2987824" y="2987660"/>
                <a:ext cx="432048" cy="936104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 sz="2000" dirty="0" smtClean="0">
                    <a:solidFill>
                      <a:srgbClr val="000000"/>
                    </a:solidFill>
                  </a:rPr>
                  <a:t>MUX</a:t>
                </a:r>
                <a:endParaRPr lang="zh-CN" alt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832639" y="2905199"/>
                <a:ext cx="106856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 err="1" smtClean="0"/>
                  <a:t>Hexs</a:t>
                </a:r>
                <a:r>
                  <a:rPr lang="en-US" altLang="zh-CN" sz="1400" b="1" dirty="0" smtClean="0"/>
                  <a:t>[31:16</a:t>
                </a:r>
                <a:r>
                  <a:rPr lang="en-US" altLang="zh-CN" sz="1400" b="1" dirty="0"/>
                  <a:t>]</a:t>
                </a:r>
                <a:endParaRPr lang="zh-CN" altLang="en-US" sz="1400" b="1" dirty="0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3460029" y="3697287"/>
                <a:ext cx="110152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 err="1" smtClean="0"/>
                  <a:t>Hex_current</a:t>
                </a:r>
                <a:endParaRPr lang="zh-CN" altLang="en-US" sz="1400" b="1" dirty="0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863560" y="3419708"/>
                <a:ext cx="97719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 err="1" smtClean="0"/>
                  <a:t>Hexs</a:t>
                </a:r>
                <a:r>
                  <a:rPr lang="en-US" altLang="zh-CN" sz="1400" b="1" dirty="0" smtClean="0"/>
                  <a:t>[15:0</a:t>
                </a:r>
                <a:r>
                  <a:rPr lang="en-US" altLang="zh-CN" sz="1400" b="1" dirty="0"/>
                  <a:t>]</a:t>
                </a:r>
                <a:endParaRPr lang="zh-CN" altLang="en-US" sz="1400" b="1" dirty="0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043608" y="5373216"/>
                <a:ext cx="9028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rgbClr val="000000"/>
                    </a:solidFill>
                  </a:rPr>
                  <a:t>SW[1] 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7088122" y="3609676"/>
                <a:ext cx="11165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SEGMENT</a:t>
                </a:r>
                <a:endParaRPr lang="zh-CN" altLang="en-US" dirty="0"/>
              </a:p>
            </p:txBody>
          </p:sp>
          <p:sp>
            <p:nvSpPr>
              <p:cNvPr id="23" name="圆角矩形 22"/>
              <p:cNvSpPr/>
              <p:nvPr/>
            </p:nvSpPr>
            <p:spPr>
              <a:xfrm>
                <a:off x="6228184" y="2984311"/>
                <a:ext cx="432048" cy="2595637"/>
              </a:xfrm>
              <a:prstGeom prst="roundRect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zh-CN" sz="2800" dirty="0" smtClean="0">
                    <a:solidFill>
                      <a:srgbClr val="000000"/>
                    </a:solidFill>
                  </a:rPr>
                  <a:t>MUX</a:t>
                </a:r>
                <a:endParaRPr lang="zh-CN" altLang="en-US" sz="2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043608" y="5733256"/>
                <a:ext cx="9028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rgbClr val="000000"/>
                    </a:solidFill>
                  </a:rPr>
                  <a:t>SW[0] 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 rot="16200000">
                <a:off x="4211960" y="2771636"/>
                <a:ext cx="648072" cy="12241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zh-CN" altLang="en-US" dirty="0">
                    <a:solidFill>
                      <a:srgbClr val="FFFFFF"/>
                    </a:solidFill>
                  </a:rPr>
                  <a:t>文本</a:t>
                </a:r>
                <a:r>
                  <a:rPr lang="zh-CN" altLang="en-US" dirty="0" smtClean="0">
                    <a:solidFill>
                      <a:srgbClr val="FFFFFF"/>
                    </a:solidFill>
                  </a:rPr>
                  <a:t>映射</a:t>
                </a:r>
                <a:endParaRPr lang="en-US" altLang="zh-CN" dirty="0" smtClean="0">
                  <a:solidFill>
                    <a:srgbClr val="FFFFFF"/>
                  </a:solidFill>
                </a:endParaRPr>
              </a:p>
              <a:p>
                <a:pPr algn="ctr"/>
                <a:r>
                  <a:rPr lang="en-US" altLang="zh-CN" dirty="0" smtClean="0">
                    <a:solidFill>
                      <a:srgbClr val="FFFFFF"/>
                    </a:solidFill>
                  </a:rPr>
                  <a:t>16</a:t>
                </a:r>
                <a:r>
                  <a:rPr lang="zh-CN" altLang="en-US" dirty="0" smtClean="0">
                    <a:solidFill>
                      <a:srgbClr val="FFFFFF"/>
                    </a:solidFill>
                  </a:rPr>
                  <a:t>进制</a:t>
                </a:r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7655644" y="4984980"/>
                <a:ext cx="8671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rgbClr val="000000"/>
                    </a:solidFill>
                  </a:rPr>
                  <a:t>AN</a:t>
                </a:r>
                <a:r>
                  <a:rPr lang="en-US" altLang="zh-CN" baseline="-25000" dirty="0" smtClean="0">
                    <a:solidFill>
                      <a:srgbClr val="000000"/>
                    </a:solidFill>
                  </a:rPr>
                  <a:t>0</a:t>
                </a:r>
                <a:r>
                  <a:rPr lang="zh-CN" altLang="en-US" baseline="-25000" dirty="0" smtClean="0">
                    <a:solidFill>
                      <a:srgbClr val="000000"/>
                    </a:solidFill>
                  </a:rPr>
                  <a:t>～</a:t>
                </a:r>
                <a:r>
                  <a:rPr lang="en-US" altLang="zh-CN" baseline="-25000" dirty="0" smtClean="0">
                    <a:solidFill>
                      <a:srgbClr val="000000"/>
                    </a:solidFill>
                  </a:rPr>
                  <a:t>3</a:t>
                </a:r>
                <a:endParaRPr lang="zh-CN" altLang="en-US" baseline="-25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1043608" y="6021288"/>
                <a:ext cx="6257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000000"/>
                    </a:solidFill>
                  </a:rPr>
                  <a:t>Scan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下箭头 54"/>
              <p:cNvSpPr/>
              <p:nvPr/>
            </p:nvSpPr>
            <p:spPr>
              <a:xfrm flipV="1">
                <a:off x="8459708" y="4797152"/>
                <a:ext cx="144016" cy="720080"/>
              </a:xfrm>
              <a:prstGeom prst="down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右箭头 34"/>
              <p:cNvSpPr/>
              <p:nvPr/>
            </p:nvSpPr>
            <p:spPr>
              <a:xfrm>
                <a:off x="5436096" y="5003884"/>
                <a:ext cx="576064" cy="288032"/>
              </a:xfrm>
              <a:prstGeom prst="rightArrow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>
                <a:off x="1258908" y="2924944"/>
                <a:ext cx="360040" cy="2385556"/>
              </a:xfrm>
              <a:prstGeom prst="roundRect">
                <a:avLst/>
              </a:prstGeom>
              <a:solidFill>
                <a:srgbClr val="FF33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altLang="zh-CN" dirty="0" err="1">
                    <a:solidFill>
                      <a:srgbClr val="FFFFFF"/>
                    </a:solidFill>
                  </a:rPr>
                  <a:t>disp_num</a:t>
                </a:r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右箭头 45"/>
              <p:cNvSpPr/>
              <p:nvPr/>
            </p:nvSpPr>
            <p:spPr>
              <a:xfrm>
                <a:off x="3491880" y="3356992"/>
                <a:ext cx="367276" cy="206732"/>
              </a:xfrm>
              <a:prstGeom prst="rightArrow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右箭头 48"/>
              <p:cNvSpPr/>
              <p:nvPr/>
            </p:nvSpPr>
            <p:spPr>
              <a:xfrm>
                <a:off x="1834972" y="3203684"/>
                <a:ext cx="1008112" cy="144016"/>
              </a:xfrm>
              <a:prstGeom prst="rightArrow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右箭头 50"/>
              <p:cNvSpPr/>
              <p:nvPr/>
            </p:nvSpPr>
            <p:spPr>
              <a:xfrm>
                <a:off x="1834972" y="3707740"/>
                <a:ext cx="1008112" cy="144016"/>
              </a:xfrm>
              <a:prstGeom prst="rightArrow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68" name="直接箭头连接符 67"/>
              <p:cNvCxnSpPr/>
              <p:nvPr/>
            </p:nvCxnSpPr>
            <p:spPr bwMode="auto">
              <a:xfrm>
                <a:off x="4931316" y="5795972"/>
                <a:ext cx="3168352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81" name="任意多边形 80"/>
              <p:cNvSpPr/>
              <p:nvPr/>
            </p:nvSpPr>
            <p:spPr bwMode="auto">
              <a:xfrm>
                <a:off x="3669452" y="3822040"/>
                <a:ext cx="1266825" cy="1962150"/>
              </a:xfrm>
              <a:custGeom>
                <a:avLst/>
                <a:gdLst>
                  <a:gd name="connsiteX0" fmla="*/ 1266825 w 1266825"/>
                  <a:gd name="connsiteY0" fmla="*/ 1962150 h 1962150"/>
                  <a:gd name="connsiteX1" fmla="*/ 0 w 1266825"/>
                  <a:gd name="connsiteY1" fmla="*/ 1962150 h 1962150"/>
                  <a:gd name="connsiteX2" fmla="*/ 0 w 1266825"/>
                  <a:gd name="connsiteY2" fmla="*/ 485775 h 1962150"/>
                  <a:gd name="connsiteX3" fmla="*/ 1247775 w 1266825"/>
                  <a:gd name="connsiteY3" fmla="*/ 485775 h 1962150"/>
                  <a:gd name="connsiteX4" fmla="*/ 1247775 w 1266825"/>
                  <a:gd name="connsiteY4" fmla="*/ 0 h 1962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6825" h="1962150">
                    <a:moveTo>
                      <a:pt x="1266825" y="1962150"/>
                    </a:moveTo>
                    <a:lnTo>
                      <a:pt x="0" y="1962150"/>
                    </a:lnTo>
                    <a:lnTo>
                      <a:pt x="0" y="485775"/>
                    </a:lnTo>
                    <a:lnTo>
                      <a:pt x="1247775" y="485775"/>
                    </a:lnTo>
                    <a:lnTo>
                      <a:pt x="1247775" y="0"/>
                    </a:lnTo>
                  </a:path>
                </a:pathLst>
              </a:cu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007A77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 bwMode="auto">
              <a:xfrm>
                <a:off x="4912103" y="5756117"/>
                <a:ext cx="61568" cy="72008"/>
              </a:xfrm>
              <a:prstGeom prst="ellipse">
                <a:avLst/>
              </a:prstGeom>
              <a:solidFill>
                <a:srgbClr val="FF0000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007A77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41" name="右箭头 40"/>
              <p:cNvSpPr/>
              <p:nvPr/>
            </p:nvSpPr>
            <p:spPr>
              <a:xfrm>
                <a:off x="1834972" y="4912428"/>
                <a:ext cx="2088232" cy="163464"/>
              </a:xfrm>
              <a:prstGeom prst="rightArrow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任意多边形 82"/>
              <p:cNvSpPr/>
              <p:nvPr/>
            </p:nvSpPr>
            <p:spPr bwMode="auto">
              <a:xfrm>
                <a:off x="1054840" y="4005065"/>
                <a:ext cx="2228850" cy="1781374"/>
              </a:xfrm>
              <a:custGeom>
                <a:avLst/>
                <a:gdLst>
                  <a:gd name="connsiteX0" fmla="*/ 0 w 2228850"/>
                  <a:gd name="connsiteY0" fmla="*/ 1628775 h 1643063"/>
                  <a:gd name="connsiteX1" fmla="*/ 2214562 w 2228850"/>
                  <a:gd name="connsiteY1" fmla="*/ 1643063 h 1643063"/>
                  <a:gd name="connsiteX2" fmla="*/ 2228850 w 2228850"/>
                  <a:gd name="connsiteY2" fmla="*/ 0 h 1643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28850" h="1643063">
                    <a:moveTo>
                      <a:pt x="0" y="1628775"/>
                    </a:moveTo>
                    <a:lnTo>
                      <a:pt x="2214562" y="1643063"/>
                    </a:lnTo>
                    <a:lnTo>
                      <a:pt x="2228850" y="0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007A77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86" name="任意多边形 85"/>
              <p:cNvSpPr/>
              <p:nvPr/>
            </p:nvSpPr>
            <p:spPr bwMode="auto">
              <a:xfrm>
                <a:off x="1114893" y="5559585"/>
                <a:ext cx="5327426" cy="531462"/>
              </a:xfrm>
              <a:custGeom>
                <a:avLst/>
                <a:gdLst>
                  <a:gd name="connsiteX0" fmla="*/ 0 w 5614987"/>
                  <a:gd name="connsiteY0" fmla="*/ 442913 h 442913"/>
                  <a:gd name="connsiteX1" fmla="*/ 5614987 w 5614987"/>
                  <a:gd name="connsiteY1" fmla="*/ 442913 h 442913"/>
                  <a:gd name="connsiteX2" fmla="*/ 5614987 w 5614987"/>
                  <a:gd name="connsiteY2" fmla="*/ 0 h 44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14987" h="442913">
                    <a:moveTo>
                      <a:pt x="0" y="442913"/>
                    </a:moveTo>
                    <a:lnTo>
                      <a:pt x="5614987" y="442913"/>
                    </a:lnTo>
                    <a:lnTo>
                      <a:pt x="5614987" y="0"/>
                    </a:lnTo>
                  </a:path>
                </a:pathLst>
              </a:cu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007A77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106522" y="3112063"/>
                <a:ext cx="115212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smtClean="0"/>
                  <a:t>SEG_TXT</a:t>
                </a:r>
                <a:endParaRPr lang="zh-CN" altLang="en-US" b="1" dirty="0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5136988" y="4643844"/>
                <a:ext cx="11831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b="1" dirty="0" smtClean="0">
                    <a:solidFill>
                      <a:prstClr val="black"/>
                    </a:solidFill>
                  </a:rPr>
                  <a:t>SEG_MAP</a:t>
                </a:r>
                <a:endParaRPr lang="zh-CN" altLang="en-US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右箭头 47"/>
              <p:cNvSpPr/>
              <p:nvPr/>
            </p:nvSpPr>
            <p:spPr>
              <a:xfrm>
                <a:off x="5364088" y="3429000"/>
                <a:ext cx="576064" cy="288032"/>
              </a:xfrm>
              <a:prstGeom prst="rightArrow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 rot="16200000">
                <a:off x="6631818" y="3903918"/>
                <a:ext cx="1277529" cy="364922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zh-CN" altLang="en-US" b="1" dirty="0" smtClean="0">
                    <a:solidFill>
                      <a:schemeClr val="tx1"/>
                    </a:solidFill>
                  </a:rPr>
                  <a:t>闪烁</a:t>
                </a:r>
                <a:endParaRPr lang="en-US" altLang="zh-CN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右箭头 51"/>
              <p:cNvSpPr/>
              <p:nvPr/>
            </p:nvSpPr>
            <p:spPr>
              <a:xfrm>
                <a:off x="6770616" y="4005064"/>
                <a:ext cx="253371" cy="249515"/>
              </a:xfrm>
              <a:prstGeom prst="rightArrow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 rot="16200000">
                <a:off x="4356760" y="2108529"/>
                <a:ext cx="347399" cy="121306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zh-CN" altLang="en-US" dirty="0" smtClean="0">
                    <a:solidFill>
                      <a:srgbClr val="FFFFFF"/>
                    </a:solidFill>
                  </a:rPr>
                  <a:t>小数点</a:t>
                </a:r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043608" y="2358864"/>
                <a:ext cx="11342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/>
                  <a:t>Point[7:0]</a:t>
                </a:r>
                <a:endParaRPr lang="zh-CN" altLang="en-US" b="1" dirty="0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5496306" y="2635788"/>
                <a:ext cx="115212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 smtClean="0"/>
                  <a:t>Seg</a:t>
                </a:r>
                <a:r>
                  <a:rPr lang="en-US" altLang="zh-CN" b="1" dirty="0" smtClean="0"/>
                  <a:t>[7]/[0]</a:t>
                </a:r>
                <a:endParaRPr lang="zh-CN" altLang="en-US" b="1" dirty="0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1043608" y="2016136"/>
                <a:ext cx="9502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/>
                  <a:t>LES[7:0]</a:t>
                </a:r>
                <a:endParaRPr lang="zh-CN" altLang="en-US" b="1" dirty="0"/>
              </a:p>
            </p:txBody>
          </p:sp>
          <p:sp>
            <p:nvSpPr>
              <p:cNvPr id="59" name="任意多边形 58"/>
              <p:cNvSpPr/>
              <p:nvPr/>
            </p:nvSpPr>
            <p:spPr bwMode="auto">
              <a:xfrm>
                <a:off x="1040551" y="4725072"/>
                <a:ext cx="6194579" cy="1995221"/>
              </a:xfrm>
              <a:custGeom>
                <a:avLst/>
                <a:gdLst>
                  <a:gd name="connsiteX0" fmla="*/ 0 w 5614987"/>
                  <a:gd name="connsiteY0" fmla="*/ 442913 h 442913"/>
                  <a:gd name="connsiteX1" fmla="*/ 5614987 w 5614987"/>
                  <a:gd name="connsiteY1" fmla="*/ 442913 h 442913"/>
                  <a:gd name="connsiteX2" fmla="*/ 5614987 w 5614987"/>
                  <a:gd name="connsiteY2" fmla="*/ 0 h 44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14987" h="442913">
                    <a:moveTo>
                      <a:pt x="0" y="442913"/>
                    </a:moveTo>
                    <a:lnTo>
                      <a:pt x="5614987" y="442913"/>
                    </a:lnTo>
                    <a:lnTo>
                      <a:pt x="5614987" y="0"/>
                    </a:lnTo>
                  </a:path>
                </a:pathLst>
              </a:cu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>
                  <a:solidFill>
                    <a:srgbClr val="007A77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1043608" y="6372036"/>
                <a:ext cx="6431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>
                    <a:solidFill>
                      <a:srgbClr val="000000"/>
                    </a:solidFill>
                  </a:rPr>
                  <a:t>flash</a:t>
                </a:r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" name="圆角矩形 10"/>
            <p:cNvSpPr/>
            <p:nvPr/>
          </p:nvSpPr>
          <p:spPr bwMode="auto">
            <a:xfrm>
              <a:off x="2774133" y="2408247"/>
              <a:ext cx="288032" cy="124271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ctr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kumimoji="1" lang="zh-CN" alt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 bwMode="auto">
            <a:xfrm>
              <a:off x="2782691" y="3232721"/>
              <a:ext cx="288032" cy="124271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ctr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kumimoji="1" lang="zh-CN" alt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 bwMode="auto">
            <a:xfrm>
              <a:off x="5943209" y="4509120"/>
              <a:ext cx="288032" cy="124271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ctr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0</a:t>
              </a:r>
              <a:endParaRPr kumimoji="1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" name="圆角矩形 38"/>
            <p:cNvSpPr/>
            <p:nvPr/>
          </p:nvSpPr>
          <p:spPr bwMode="auto">
            <a:xfrm>
              <a:off x="5943933" y="2800673"/>
              <a:ext cx="288032" cy="124271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ctr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kumimoji="1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7742685" y="4941168"/>
              <a:ext cx="728678" cy="422324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488" tIns="44450" rIns="90488" bIns="44450" numCol="1" rtlCol="0" anchor="ctr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扫描</a:t>
              </a:r>
              <a:endParaRPr kumimoji="1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810885" y="2152132"/>
              <a:ext cx="275606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肘形连接符 23"/>
            <p:cNvCxnSpPr>
              <a:endCxn id="53" idx="2"/>
            </p:cNvCxnSpPr>
            <p:nvPr/>
          </p:nvCxnSpPr>
          <p:spPr>
            <a:xfrm rot="10800000">
              <a:off x="4780007" y="2138995"/>
              <a:ext cx="803162" cy="4475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任意多边形 25"/>
            <p:cNvSpPr/>
            <p:nvPr/>
          </p:nvSpPr>
          <p:spPr>
            <a:xfrm>
              <a:off x="757911" y="1766671"/>
              <a:ext cx="6163132" cy="1105468"/>
            </a:xfrm>
            <a:custGeom>
              <a:avLst/>
              <a:gdLst>
                <a:gd name="connsiteX0" fmla="*/ 0 w 5923128"/>
                <a:gd name="connsiteY0" fmla="*/ 40943 h 1296537"/>
                <a:gd name="connsiteX1" fmla="*/ 5923128 w 5923128"/>
                <a:gd name="connsiteY1" fmla="*/ 0 h 1296537"/>
                <a:gd name="connsiteX2" fmla="*/ 5923128 w 5923128"/>
                <a:gd name="connsiteY2" fmla="*/ 1296537 h 129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23128" h="1296537">
                  <a:moveTo>
                    <a:pt x="0" y="40943"/>
                  </a:moveTo>
                  <a:lnTo>
                    <a:pt x="5923128" y="0"/>
                  </a:lnTo>
                  <a:lnTo>
                    <a:pt x="5923128" y="1296537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七</a:t>
            </a:r>
            <a:r>
              <a:rPr lang="en-US" altLang="zh-CN" dirty="0" err="1" smtClean="0"/>
              <a:t>段译</a:t>
            </a:r>
            <a:r>
              <a:rPr lang="zh-CN" altLang="en-US" dirty="0" smtClean="0"/>
              <a:t>显示设备端口信号：</a:t>
            </a:r>
            <a:r>
              <a:rPr lang="en-US" altLang="zh-CN" dirty="0" smtClean="0">
                <a:solidFill>
                  <a:srgbClr val="FF0000"/>
                </a:solidFill>
              </a:rPr>
              <a:t>U61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3429" y="1472506"/>
            <a:ext cx="8363272" cy="46927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FF"/>
                </a:solidFill>
              </a:rPr>
              <a:t>module</a:t>
            </a:r>
            <a:r>
              <a:rPr lang="en-US" altLang="zh-CN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 smtClean="0">
                <a:solidFill>
                  <a:srgbClr val="FF0000"/>
                </a:solidFill>
              </a:rPr>
              <a:t>Seg7_Dev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 (</a:t>
            </a:r>
            <a:r>
              <a:rPr lang="en-US" altLang="zh-CN" sz="1800" dirty="0" smtClean="0">
                <a:solidFill>
                  <a:srgbClr val="0000FF"/>
                </a:solidFill>
              </a:rPr>
              <a:t>input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rgbClr val="0000FF"/>
                </a:solidFill>
              </a:rPr>
              <a:t>wire </a:t>
            </a:r>
            <a:r>
              <a:rPr lang="en-US" altLang="zh-CN" sz="1800" b="0" dirty="0">
                <a:solidFill>
                  <a:schemeClr val="tx1"/>
                </a:solidFill>
              </a:rPr>
              <a:t>[31:0] </a:t>
            </a:r>
            <a:r>
              <a:rPr lang="en-US" altLang="zh-CN" sz="1800" b="0" dirty="0" err="1" smtClean="0">
                <a:solidFill>
                  <a:schemeClr val="tx1"/>
                </a:solidFill>
              </a:rPr>
              <a:t>Hexs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,</a:t>
            </a:r>
            <a:r>
              <a:rPr lang="en-US" altLang="zh-CN" sz="1800" b="0" dirty="0">
                <a:solidFill>
                  <a:schemeClr val="tx1"/>
                </a:solidFill>
              </a:rPr>
              <a:t>	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// </a:t>
            </a:r>
            <a:r>
              <a:rPr lang="zh-CN" altLang="zh-CN" sz="1800" b="0" dirty="0">
                <a:solidFill>
                  <a:schemeClr val="tx1"/>
                </a:solidFill>
              </a:rPr>
              <a:t>待显示的</a:t>
            </a:r>
            <a:r>
              <a:rPr lang="en-US" altLang="zh-CN" sz="1800" b="0" dirty="0">
                <a:solidFill>
                  <a:schemeClr val="tx1"/>
                </a:solidFill>
              </a:rPr>
              <a:t>32</a:t>
            </a:r>
            <a:r>
              <a:rPr lang="zh-CN" altLang="zh-CN" sz="1800" b="0" dirty="0">
                <a:solidFill>
                  <a:schemeClr val="tx1"/>
                </a:solidFill>
              </a:rPr>
              <a:t>位二进制数或点阵</a:t>
            </a:r>
            <a:endParaRPr lang="zh-CN" altLang="zh-CN" sz="1800" b="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800" b="0" dirty="0">
                <a:solidFill>
                  <a:schemeClr val="tx1"/>
                </a:solidFill>
              </a:rPr>
              <a:t>	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		 </a:t>
            </a:r>
            <a:r>
              <a:rPr lang="en-US" altLang="zh-CN" sz="1800" dirty="0" smtClean="0">
                <a:solidFill>
                  <a:srgbClr val="0000FF"/>
                </a:solidFill>
              </a:rPr>
              <a:t>input </a:t>
            </a:r>
            <a:r>
              <a:rPr lang="en-US" altLang="zh-CN" sz="1800" dirty="0">
                <a:solidFill>
                  <a:srgbClr val="0000FF"/>
                </a:solidFill>
              </a:rPr>
              <a:t>wire 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SW0,</a:t>
            </a:r>
            <a:endParaRPr lang="en-US" altLang="zh-CN" sz="1800" b="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800" b="0" dirty="0">
                <a:solidFill>
                  <a:schemeClr val="tx1"/>
                </a:solidFill>
              </a:rPr>
              <a:t>	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		 </a:t>
            </a:r>
            <a:r>
              <a:rPr lang="en-US" altLang="zh-CN" sz="1800" dirty="0" smtClean="0">
                <a:solidFill>
                  <a:srgbClr val="0000FF"/>
                </a:solidFill>
              </a:rPr>
              <a:t>input </a:t>
            </a:r>
            <a:r>
              <a:rPr lang="en-US" altLang="zh-CN" sz="1800" dirty="0">
                <a:solidFill>
                  <a:srgbClr val="0000FF"/>
                </a:solidFill>
              </a:rPr>
              <a:t>wire 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flash,</a:t>
            </a:r>
            <a:endParaRPr lang="en-US" altLang="zh-CN" sz="1800" b="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800" b="0" dirty="0" smtClean="0">
                <a:solidFill>
                  <a:schemeClr val="tx1"/>
                </a:solidFill>
              </a:rPr>
              <a:t>			</a:t>
            </a:r>
            <a:r>
              <a:rPr lang="en-US" altLang="zh-CN" sz="1800" dirty="0" smtClean="0">
                <a:solidFill>
                  <a:srgbClr val="0000FF"/>
                </a:solidFill>
              </a:rPr>
              <a:t>input </a:t>
            </a:r>
            <a:r>
              <a:rPr lang="en-US" altLang="zh-CN" sz="1800" dirty="0">
                <a:solidFill>
                  <a:srgbClr val="0000FF"/>
                </a:solidFill>
              </a:rPr>
              <a:t>wire 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[2:0</a:t>
            </a:r>
            <a:r>
              <a:rPr lang="en-US" altLang="zh-CN" sz="1800" b="0" dirty="0">
                <a:solidFill>
                  <a:schemeClr val="tx1"/>
                </a:solidFill>
              </a:rPr>
              <a:t>] 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Scan,</a:t>
            </a:r>
            <a:r>
              <a:rPr lang="en-US" altLang="zh-CN" sz="1800" b="0" dirty="0">
                <a:solidFill>
                  <a:schemeClr val="tx1"/>
                </a:solidFill>
              </a:rPr>
              <a:t>	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// </a:t>
            </a:r>
            <a:r>
              <a:rPr lang="zh-CN" altLang="zh-CN" sz="1800" b="0" dirty="0">
                <a:solidFill>
                  <a:schemeClr val="tx1"/>
                </a:solidFill>
              </a:rPr>
              <a:t>显示扫描信号，用时钟分频</a:t>
            </a:r>
            <a:r>
              <a:rPr lang="zh-CN" altLang="zh-CN" sz="1800" b="0" dirty="0" smtClean="0">
                <a:solidFill>
                  <a:schemeClr val="tx1"/>
                </a:solidFill>
              </a:rPr>
              <a:t>获得</a:t>
            </a:r>
            <a:endParaRPr lang="zh-CN" altLang="zh-CN" sz="1800" b="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800" b="0" dirty="0" smtClean="0">
                <a:solidFill>
                  <a:schemeClr val="tx1"/>
                </a:solidFill>
              </a:rPr>
              <a:t>			</a:t>
            </a:r>
            <a:r>
              <a:rPr lang="en-US" altLang="zh-CN" sz="1800" dirty="0" smtClean="0">
                <a:solidFill>
                  <a:srgbClr val="0000FF"/>
                </a:solidFill>
              </a:rPr>
              <a:t>input </a:t>
            </a:r>
            <a:r>
              <a:rPr lang="en-US" altLang="zh-CN" sz="1800" dirty="0">
                <a:solidFill>
                  <a:srgbClr val="0000FF"/>
                </a:solidFill>
              </a:rPr>
              <a:t>wire 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[7:0</a:t>
            </a:r>
            <a:r>
              <a:rPr lang="en-US" altLang="zh-CN" sz="1800" b="0" dirty="0">
                <a:solidFill>
                  <a:schemeClr val="tx1"/>
                </a:solidFill>
              </a:rPr>
              <a:t>] 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point,</a:t>
            </a:r>
            <a:endParaRPr lang="en-US" altLang="zh-CN" sz="1800" b="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800" b="0" dirty="0">
                <a:solidFill>
                  <a:schemeClr val="tx1"/>
                </a:solidFill>
              </a:rPr>
              <a:t>	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		</a:t>
            </a:r>
            <a:r>
              <a:rPr lang="en-US" altLang="zh-CN" sz="1800" dirty="0" smtClean="0">
                <a:solidFill>
                  <a:srgbClr val="0000FF"/>
                </a:solidFill>
              </a:rPr>
              <a:t>input </a:t>
            </a:r>
            <a:r>
              <a:rPr lang="en-US" altLang="zh-CN" sz="1800" dirty="0">
                <a:solidFill>
                  <a:srgbClr val="0000FF"/>
                </a:solidFill>
              </a:rPr>
              <a:t>wire 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[7:0</a:t>
            </a:r>
            <a:r>
              <a:rPr lang="en-US" altLang="zh-CN" sz="1800" b="0" dirty="0">
                <a:solidFill>
                  <a:schemeClr val="tx1"/>
                </a:solidFill>
              </a:rPr>
              <a:t>] 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LES,</a:t>
            </a:r>
            <a:endParaRPr lang="zh-CN" altLang="zh-CN" sz="1800" b="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800" b="0" dirty="0">
                <a:solidFill>
                  <a:schemeClr val="tx1"/>
                </a:solidFill>
              </a:rPr>
              <a:t>	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		</a:t>
            </a:r>
            <a:r>
              <a:rPr lang="en-US" altLang="zh-CN" sz="1800" dirty="0" smtClean="0">
                <a:solidFill>
                  <a:srgbClr val="0000FF"/>
                </a:solidFill>
              </a:rPr>
              <a:t>output </a:t>
            </a:r>
            <a:r>
              <a:rPr lang="en-US" altLang="zh-CN" sz="1800" dirty="0" err="1">
                <a:solidFill>
                  <a:srgbClr val="0000FF"/>
                </a:solidFill>
              </a:rPr>
              <a:t>reg</a:t>
            </a:r>
            <a:r>
              <a:rPr lang="en-US" altLang="zh-CN" sz="1800" dirty="0">
                <a:solidFill>
                  <a:srgbClr val="0000FF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[3:0] 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AN,        </a:t>
            </a:r>
            <a:r>
              <a:rPr lang="en-US" altLang="zh-CN" sz="1600" b="0" dirty="0" smtClean="0">
                <a:solidFill>
                  <a:schemeClr val="tx1"/>
                </a:solidFill>
              </a:rPr>
              <a:t>// </a:t>
            </a:r>
            <a:r>
              <a:rPr lang="en-US" altLang="zh-CN" sz="1600" b="0" dirty="0">
                <a:solidFill>
                  <a:schemeClr val="tx1"/>
                </a:solidFill>
              </a:rPr>
              <a:t>4</a:t>
            </a:r>
            <a:r>
              <a:rPr lang="zh-CN" altLang="zh-CN" sz="1600" b="0" dirty="0">
                <a:solidFill>
                  <a:schemeClr val="tx1"/>
                </a:solidFill>
              </a:rPr>
              <a:t>位</a:t>
            </a:r>
            <a:r>
              <a:rPr lang="en-US" altLang="zh-CN" sz="1600" b="0" dirty="0">
                <a:solidFill>
                  <a:schemeClr val="tx1"/>
                </a:solidFill>
              </a:rPr>
              <a:t>7</a:t>
            </a:r>
            <a:r>
              <a:rPr lang="zh-CN" altLang="zh-CN" sz="1600" b="0" dirty="0">
                <a:solidFill>
                  <a:schemeClr val="tx1"/>
                </a:solidFill>
              </a:rPr>
              <a:t>段码共阳控制端，用于扫描显示控制</a:t>
            </a:r>
            <a:endParaRPr lang="zh-CN" altLang="zh-CN" sz="1600" b="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800" b="0" dirty="0">
                <a:solidFill>
                  <a:schemeClr val="tx1"/>
                </a:solidFill>
              </a:rPr>
              <a:t>	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		</a:t>
            </a:r>
            <a:r>
              <a:rPr lang="en-US" altLang="zh-CN" sz="1800" dirty="0" smtClean="0">
                <a:solidFill>
                  <a:srgbClr val="0000FF"/>
                </a:solidFill>
              </a:rPr>
              <a:t>output </a:t>
            </a:r>
            <a:r>
              <a:rPr lang="en-US" altLang="zh-CN" sz="1800" dirty="0">
                <a:solidFill>
                  <a:srgbClr val="0000FF"/>
                </a:solidFill>
              </a:rPr>
              <a:t>wire </a:t>
            </a:r>
            <a:r>
              <a:rPr lang="en-US" altLang="zh-CN" sz="1800" b="0" dirty="0">
                <a:solidFill>
                  <a:schemeClr val="tx1"/>
                </a:solidFill>
              </a:rPr>
              <a:t>[7:0] SEGMENT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,);  // </a:t>
            </a:r>
            <a:r>
              <a:rPr lang="en-US" altLang="zh-CN" sz="1800" b="0" dirty="0">
                <a:solidFill>
                  <a:schemeClr val="tx1"/>
                </a:solidFill>
              </a:rPr>
              <a:t>7</a:t>
            </a:r>
            <a:r>
              <a:rPr lang="zh-CN" altLang="zh-CN" sz="1800" b="0" dirty="0">
                <a:solidFill>
                  <a:schemeClr val="tx1"/>
                </a:solidFill>
              </a:rPr>
              <a:t>段码显示编码</a:t>
            </a:r>
            <a:endParaRPr lang="zh-CN" altLang="zh-CN" sz="1800" b="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reg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 </a:t>
            </a:r>
            <a:r>
              <a:rPr lang="en-US" altLang="zh-CN" sz="1800" b="0" dirty="0">
                <a:solidFill>
                  <a:schemeClr val="tx1"/>
                </a:solidFill>
              </a:rPr>
              <a:t>[3:0] digit;</a:t>
            </a:r>
            <a:endParaRPr lang="zh-CN" altLang="zh-CN" sz="1800" b="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reg</a:t>
            </a:r>
            <a:r>
              <a:rPr lang="en-US" altLang="zh-CN" sz="1800" b="0" dirty="0">
                <a:solidFill>
                  <a:schemeClr val="tx1"/>
                </a:solidFill>
              </a:rPr>
              <a:t> [7:0] 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SEG_MAP, SEG_TXT;</a:t>
            </a:r>
            <a:endParaRPr lang="zh-CN" altLang="zh-CN" sz="1800" b="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FF"/>
                </a:solidFill>
              </a:rPr>
              <a:t>wire</a:t>
            </a:r>
            <a:r>
              <a:rPr lang="en-US" altLang="zh-CN" sz="1800" b="0" dirty="0">
                <a:solidFill>
                  <a:schemeClr val="tx1"/>
                </a:solidFill>
              </a:rPr>
              <a:t> [15:0] </a:t>
            </a:r>
            <a:r>
              <a:rPr lang="en-US" altLang="zh-CN" sz="1800" b="0" dirty="0" err="1" smtClean="0">
                <a:solidFill>
                  <a:schemeClr val="tx1"/>
                </a:solidFill>
              </a:rPr>
              <a:t>Hex_current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;</a:t>
            </a:r>
            <a:endParaRPr lang="zh-CN" altLang="zh-CN" sz="1800" b="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FF"/>
                </a:solidFill>
              </a:rPr>
              <a:t>assign</a:t>
            </a:r>
            <a:r>
              <a:rPr lang="en-US" altLang="zh-CN" sz="1800" b="0" dirty="0">
                <a:solidFill>
                  <a:schemeClr val="tx1"/>
                </a:solidFill>
              </a:rPr>
              <a:t> SEGMENT = 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SW0 </a:t>
            </a:r>
            <a:r>
              <a:rPr lang="en-US" altLang="zh-CN" sz="1800" b="0" dirty="0">
                <a:solidFill>
                  <a:schemeClr val="tx1"/>
                </a:solidFill>
              </a:rPr>
              <a:t>? SEG_TXT : SEG_MAP;	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// =0:</a:t>
            </a:r>
            <a:r>
              <a:rPr lang="zh-CN" altLang="zh-CN" sz="1800" b="0" dirty="0" smtClean="0">
                <a:solidFill>
                  <a:schemeClr val="tx1"/>
                </a:solidFill>
              </a:rPr>
              <a:t>图形</a:t>
            </a:r>
            <a:r>
              <a:rPr lang="zh-CN" altLang="en-US" sz="1800" b="0" dirty="0">
                <a:solidFill>
                  <a:schemeClr val="tx1"/>
                </a:solidFill>
              </a:rPr>
              <a:t>，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=1</a:t>
            </a:r>
            <a:r>
              <a:rPr lang="en-US" altLang="zh-CN" sz="1800" b="0" dirty="0">
                <a:solidFill>
                  <a:schemeClr val="tx1"/>
                </a:solidFill>
              </a:rPr>
              <a:t>: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16</a:t>
            </a:r>
            <a:r>
              <a:rPr lang="zh-CN" altLang="zh-CN" sz="1800" b="0" dirty="0">
                <a:solidFill>
                  <a:schemeClr val="tx1"/>
                </a:solidFill>
              </a:rPr>
              <a:t>进制数</a:t>
            </a:r>
            <a:endParaRPr lang="zh-CN" altLang="zh-CN" sz="1800" b="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FF"/>
                </a:solidFill>
              </a:rPr>
              <a:t>assign</a:t>
            </a:r>
            <a:r>
              <a:rPr lang="en-US" altLang="zh-CN" sz="1800" b="0" dirty="0">
                <a:solidFill>
                  <a:schemeClr val="tx1"/>
                </a:solidFill>
              </a:rPr>
              <a:t> </a:t>
            </a:r>
            <a:r>
              <a:rPr lang="en-US" altLang="zh-CN" sz="1800" b="0" dirty="0" err="1" smtClean="0">
                <a:solidFill>
                  <a:schemeClr val="tx1"/>
                </a:solidFill>
              </a:rPr>
              <a:t>Hex_current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 = Scan[2] ? </a:t>
            </a:r>
            <a:r>
              <a:rPr lang="en-US" altLang="zh-CN" sz="1800" b="0" dirty="0" err="1" smtClean="0">
                <a:solidFill>
                  <a:schemeClr val="tx1"/>
                </a:solidFill>
              </a:rPr>
              <a:t>Hexs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[31:16] : </a:t>
            </a:r>
            <a:r>
              <a:rPr lang="en-US" altLang="zh-CN" sz="1800" b="0" dirty="0" err="1" smtClean="0">
                <a:solidFill>
                  <a:schemeClr val="tx1"/>
                </a:solidFill>
              </a:rPr>
              <a:t>Hexs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[15:0]; 	// 0</a:t>
            </a:r>
            <a:r>
              <a:rPr lang="en-US" altLang="zh-CN" sz="1800" b="0" dirty="0">
                <a:solidFill>
                  <a:schemeClr val="tx1"/>
                </a:solidFill>
              </a:rPr>
              <a:t>:</a:t>
            </a:r>
            <a:r>
              <a:rPr lang="zh-CN" altLang="zh-CN" sz="1800" b="0" dirty="0" smtClean="0">
                <a:solidFill>
                  <a:schemeClr val="tx1"/>
                </a:solidFill>
              </a:rPr>
              <a:t>低</a:t>
            </a:r>
            <a:r>
              <a:rPr lang="en-US" altLang="zh-CN" sz="1800" b="0" dirty="0">
                <a:solidFill>
                  <a:schemeClr val="tx1"/>
                </a:solidFill>
              </a:rPr>
              <a:t>16</a:t>
            </a:r>
            <a:r>
              <a:rPr lang="zh-CN" altLang="zh-CN" sz="1800" b="0" dirty="0" smtClean="0">
                <a:solidFill>
                  <a:schemeClr val="tx1"/>
                </a:solidFill>
              </a:rPr>
              <a:t>位</a:t>
            </a:r>
            <a:r>
              <a:rPr lang="zh-CN" altLang="en-US" sz="1800" b="0" dirty="0" smtClean="0">
                <a:solidFill>
                  <a:schemeClr val="tx1"/>
                </a:solidFill>
              </a:rPr>
              <a:t>，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1:</a:t>
            </a:r>
            <a:r>
              <a:rPr lang="zh-CN" altLang="zh-CN" sz="1800" b="0" dirty="0" smtClean="0">
                <a:solidFill>
                  <a:schemeClr val="tx1"/>
                </a:solidFill>
              </a:rPr>
              <a:t>高</a:t>
            </a:r>
            <a:r>
              <a:rPr lang="en-US" altLang="zh-CN" sz="1800" b="0" dirty="0">
                <a:solidFill>
                  <a:schemeClr val="tx1"/>
                </a:solidFill>
              </a:rPr>
              <a:t>16</a:t>
            </a:r>
            <a:r>
              <a:rPr lang="zh-CN" altLang="zh-CN" sz="1800" b="0" dirty="0" smtClean="0">
                <a:solidFill>
                  <a:schemeClr val="tx1"/>
                </a:solidFill>
              </a:rPr>
              <a:t>位</a:t>
            </a:r>
            <a:endParaRPr lang="en-US" altLang="zh-CN" sz="1800" b="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800" b="0" dirty="0" smtClean="0">
                <a:solidFill>
                  <a:schemeClr val="tx1"/>
                </a:solidFill>
              </a:rPr>
              <a:t>	……………………</a:t>
            </a:r>
            <a:endParaRPr lang="en-US" altLang="zh-CN" sz="1800" b="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800" b="0" dirty="0" smtClean="0">
                <a:solidFill>
                  <a:schemeClr val="tx1"/>
                </a:solidFill>
              </a:rPr>
              <a:t>	……………………	</a:t>
            </a:r>
            <a:endParaRPr lang="en-US" altLang="zh-CN" sz="1800" b="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800" dirty="0" err="1">
                <a:solidFill>
                  <a:srgbClr val="0000FF"/>
                </a:solidFill>
              </a:rPr>
              <a:t>endmodule</a:t>
            </a:r>
            <a:endParaRPr lang="zh-CN" altLang="en-US" sz="1800" dirty="0">
              <a:solidFill>
                <a:srgbClr val="0000FF"/>
              </a:solidFill>
            </a:endParaRPr>
          </a:p>
        </p:txBody>
      </p:sp>
      <p:sp>
        <p:nvSpPr>
          <p:cNvPr id="4" name="灯片编号占位符 6"/>
          <p:cNvSpPr>
            <a:spLocks noGrp="1"/>
          </p:cNvSpPr>
          <p:nvPr>
            <p:ph type="sldNum" sz="quarter" idx="12"/>
          </p:nvPr>
        </p:nvSpPr>
        <p:spPr bwMode="auto">
          <a:xfrm>
            <a:off x="8316416" y="6441058"/>
            <a:ext cx="827584" cy="3003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>
              <a:defRPr/>
            </a:pPr>
            <a:fld id="{DE27926B-B460-4506-BEA9-6104DBE5EEAF}" type="slidenum">
              <a:rPr lang="en-US" altLang="zh-CN" sz="1800" kern="0">
                <a:solidFill>
                  <a:srgbClr val="003366"/>
                </a:solidFill>
              </a:rPr>
            </a:fld>
            <a:endParaRPr lang="en-US" altLang="zh-CN" sz="1800" kern="0" dirty="0">
              <a:solidFill>
                <a:srgbClr val="003366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85641" y="5157192"/>
            <a:ext cx="2359941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//7</a:t>
            </a:r>
            <a:r>
              <a:rPr lang="zh-CN" altLang="en-US" b="1" dirty="0" smtClean="0">
                <a:solidFill>
                  <a:schemeClr val="bg1"/>
                </a:solidFill>
              </a:rPr>
              <a:t>段显示器译码</a:t>
            </a:r>
            <a:r>
              <a:rPr lang="zh-CN" altLang="en-US" b="1" dirty="0">
                <a:solidFill>
                  <a:schemeClr val="bg1"/>
                </a:solidFill>
              </a:rPr>
              <a:t>部分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63854" y="1012172"/>
            <a:ext cx="22401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Arduino Sword-002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36" y="1988840"/>
            <a:ext cx="1584176" cy="1286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</a:rPr>
              <a:t>Course Outline</a:t>
            </a:r>
            <a:endParaRPr lang="zh-CN" altLang="en-US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219200" y="1371600"/>
          <a:ext cx="7206952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869560" cy="93610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Arduino Sword-002</a:t>
            </a:r>
            <a:r>
              <a:rPr lang="zh-CN" altLang="en-US" dirty="0"/>
              <a:t>四</a:t>
            </a:r>
            <a:r>
              <a:rPr lang="zh-CN" altLang="en-US" dirty="0" smtClean="0"/>
              <a:t>位七段显示结构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" y="1153795"/>
            <a:ext cx="9074150" cy="5083175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U61:Seg7_Dev</a:t>
            </a:r>
            <a:r>
              <a:rPr lang="en-US" altLang="zh-CN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FF0000"/>
                </a:solidFill>
                <a:ea typeface="黑体" panose="02010609060101010101" pitchFamily="49" charset="-122"/>
                <a:sym typeface="+mn-ea"/>
              </a:rPr>
              <a:t>Seg_Map)</a:t>
            </a:r>
            <a:r>
              <a:rPr sz="2800">
                <a:solidFill>
                  <a:schemeClr val="accent2">
                    <a:lumMod val="75000"/>
                  </a:schemeClr>
                </a:solidFill>
                <a:cs typeface="Times New Roman" panose="02020603050405020304" pitchFamily="18" charset="0"/>
                <a:sym typeface="+mn-ea"/>
              </a:rPr>
              <a:t>七段显示器点阵映射模块</a:t>
            </a:r>
            <a:endParaRPr lang="en-US" altLang="zh-CN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260" y="1701165"/>
            <a:ext cx="8003540" cy="46050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9552" y="2492896"/>
            <a:ext cx="1853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Scan(2)=SW[1]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97192" y="976645"/>
            <a:ext cx="1242135" cy="307777"/>
          </a:xfrm>
          <a:prstGeom prst="rect">
            <a:avLst/>
          </a:prstGeom>
        </p:spPr>
        <p:txBody>
          <a:bodyPr wrap="none" tIns="0" bIns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Hex27SEG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43405" y="4064000"/>
            <a:ext cx="2443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/>
              <a:t>逻辑课</a:t>
            </a:r>
            <a:r>
              <a:rPr lang="en-US" altLang="zh-CN"/>
              <a:t>:DisplaySync</a:t>
            </a:r>
            <a:endParaRPr lang="en-US" altLang="zh-CN"/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逻辑课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  <a:r>
              <a:rPr lang="zh-CN" altLang="en-US" dirty="0" smtClean="0">
                <a:solidFill>
                  <a:srgbClr val="FF0000"/>
                </a:solidFill>
              </a:rPr>
              <a:t>设计</a:t>
            </a:r>
            <a:r>
              <a:rPr lang="en-US" altLang="zh-CN" dirty="0" err="1" smtClean="0">
                <a:solidFill>
                  <a:srgbClr val="FF0000"/>
                </a:solidFill>
              </a:rPr>
              <a:t>disp_num</a:t>
            </a:r>
            <a:r>
              <a:rPr lang="zh-CN" altLang="en-US" dirty="0" smtClean="0">
                <a:solidFill>
                  <a:srgbClr val="FF0000"/>
                </a:solidFill>
              </a:rPr>
              <a:t>显示模块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544" y="4423171"/>
            <a:ext cx="856895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/>
              <a:t>module </a:t>
            </a:r>
            <a:r>
              <a:rPr lang="en-US" altLang="zh-CN" sz="2200" dirty="0" err="1" smtClean="0"/>
              <a:t>disp_num</a:t>
            </a:r>
            <a:r>
              <a:rPr lang="en-US" altLang="zh-CN" sz="2200" dirty="0" smtClean="0"/>
              <a:t>(input </a:t>
            </a:r>
            <a:r>
              <a:rPr lang="en-US" altLang="zh-CN" sz="2200" dirty="0"/>
              <a:t>wire </a:t>
            </a:r>
            <a:r>
              <a:rPr lang="en-US" altLang="zh-CN" sz="2200" dirty="0" err="1" smtClean="0"/>
              <a:t>clk</a:t>
            </a:r>
            <a:r>
              <a:rPr lang="en-US" altLang="zh-CN" sz="2200" dirty="0" smtClean="0"/>
              <a:t>, RST,</a:t>
            </a:r>
            <a:endParaRPr lang="zh-CN" altLang="zh-CN" sz="2200" dirty="0"/>
          </a:p>
          <a:p>
            <a:r>
              <a:rPr lang="en-US" altLang="zh-CN" sz="2200" dirty="0"/>
              <a:t>    input wire [15:0] </a:t>
            </a:r>
            <a:r>
              <a:rPr lang="en-US" altLang="zh-CN" sz="2200" dirty="0" smtClean="0"/>
              <a:t>HEXS,  </a:t>
            </a:r>
            <a:r>
              <a:rPr lang="zh-CN" altLang="en-US" sz="2200" dirty="0" smtClean="0"/>
              <a:t> </a:t>
            </a:r>
            <a:r>
              <a:rPr lang="en-US" altLang="zh-CN" sz="2200" dirty="0"/>
              <a:t>// hex digits</a:t>
            </a:r>
            <a:endParaRPr lang="zh-CN" altLang="zh-CN" sz="2200" dirty="0"/>
          </a:p>
          <a:p>
            <a:r>
              <a:rPr lang="en-US" altLang="zh-CN" sz="2200" dirty="0"/>
              <a:t>    input wire [3:0] </a:t>
            </a:r>
            <a:r>
              <a:rPr lang="en-US" altLang="zh-CN" sz="2200" dirty="0" smtClean="0"/>
              <a:t>points,             // 4 </a:t>
            </a:r>
            <a:r>
              <a:rPr lang="en-US" altLang="zh-CN" sz="2200" dirty="0"/>
              <a:t>decimal </a:t>
            </a:r>
            <a:r>
              <a:rPr lang="en-US" altLang="zh-CN" sz="2200" dirty="0" smtClean="0"/>
              <a:t>points</a:t>
            </a:r>
            <a:endParaRPr lang="en-US" altLang="zh-CN" sz="2200" dirty="0" smtClean="0"/>
          </a:p>
          <a:p>
            <a:r>
              <a:rPr lang="en-US" altLang="zh-CN" sz="2200" dirty="0"/>
              <a:t> </a:t>
            </a:r>
            <a:r>
              <a:rPr lang="en-US" altLang="zh-CN" sz="2200" dirty="0" smtClean="0"/>
              <a:t>   input wire[3:0] LES,	    	   // 4 led enable signals</a:t>
            </a:r>
            <a:endParaRPr lang="zh-CN" altLang="zh-CN" sz="2200" dirty="0"/>
          </a:p>
          <a:p>
            <a:r>
              <a:rPr lang="en-US" altLang="zh-CN" sz="2200" dirty="0"/>
              <a:t>    output </a:t>
            </a:r>
            <a:r>
              <a:rPr lang="en-US" altLang="zh-CN" sz="2200" dirty="0" err="1"/>
              <a:t>reg</a:t>
            </a:r>
            <a:r>
              <a:rPr lang="en-US" altLang="zh-CN" sz="2200" dirty="0"/>
              <a:t> [3:0] </a:t>
            </a:r>
            <a:r>
              <a:rPr lang="en-US" altLang="zh-CN" sz="2200" dirty="0" smtClean="0"/>
              <a:t>AN,  </a:t>
            </a:r>
            <a:r>
              <a:rPr lang="zh-CN" altLang="en-US" sz="2200" dirty="0" smtClean="0"/>
              <a:t>               </a:t>
            </a:r>
            <a:r>
              <a:rPr lang="en-US" altLang="zh-CN" sz="2200" dirty="0"/>
              <a:t>// enable 1-out-of-4 asserted low</a:t>
            </a:r>
            <a:endParaRPr lang="zh-CN" altLang="zh-CN" sz="2200" dirty="0"/>
          </a:p>
          <a:p>
            <a:r>
              <a:rPr lang="en-US" altLang="zh-CN" sz="2200" dirty="0"/>
              <a:t>    output </a:t>
            </a:r>
            <a:r>
              <a:rPr lang="en-US" altLang="zh-CN" sz="2200" dirty="0" err="1"/>
              <a:t>reg</a:t>
            </a:r>
            <a:r>
              <a:rPr lang="en-US" altLang="zh-CN" sz="2200" dirty="0"/>
              <a:t> [7:0] </a:t>
            </a:r>
            <a:r>
              <a:rPr lang="en-US" altLang="zh-CN" sz="2200" dirty="0" smtClean="0"/>
              <a:t>Segment </a:t>
            </a:r>
            <a:r>
              <a:rPr lang="zh-CN" altLang="en-US" sz="2200" dirty="0" smtClean="0"/>
              <a:t>             </a:t>
            </a:r>
            <a:r>
              <a:rPr lang="en-US" altLang="zh-CN" sz="2200" dirty="0"/>
              <a:t>// led segments</a:t>
            </a:r>
            <a:endParaRPr lang="en-US" altLang="zh-CN" sz="2200" dirty="0"/>
          </a:p>
          <a:p>
            <a:r>
              <a:rPr lang="en-US" altLang="zh-CN" sz="2200" dirty="0"/>
              <a:t>);</a:t>
            </a:r>
            <a:endParaRPr lang="en-US" altLang="zh-CN" sz="22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4" y="1194196"/>
            <a:ext cx="6811963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1140" y="242570"/>
            <a:ext cx="8303260" cy="954405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sym typeface="+mn-ea"/>
              </a:rPr>
              <a:t>逻辑课</a:t>
            </a:r>
            <a:r>
              <a:rPr lang="en-US" altLang="zh-CN" sz="2800" dirty="0" smtClean="0">
                <a:solidFill>
                  <a:srgbClr val="FF0000"/>
                </a:solidFill>
                <a:sym typeface="+mn-ea"/>
              </a:rPr>
              <a:t>:</a:t>
            </a:r>
            <a:r>
              <a:rPr lang="zh-CN" altLang="en-US" sz="2800" dirty="0">
                <a:solidFill>
                  <a:srgbClr val="FF0000"/>
                </a:solidFill>
              </a:rPr>
              <a:t>多路选择器应用：</a:t>
            </a:r>
            <a:r>
              <a:rPr lang="en-US" altLang="zh-CN" sz="2800" dirty="0">
                <a:solidFill>
                  <a:srgbClr val="FF0000"/>
                </a:solidFill>
              </a:rPr>
              <a:t>4</a:t>
            </a:r>
            <a:r>
              <a:rPr lang="zh-CN" altLang="en-US" sz="2800" dirty="0">
                <a:solidFill>
                  <a:srgbClr val="FF0000"/>
                </a:solidFill>
              </a:rPr>
              <a:t>位七段显示扫描控制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433" y="1290955"/>
            <a:ext cx="5256584" cy="535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231140" y="1364615"/>
            <a:ext cx="18923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err="1" smtClean="0">
                <a:solidFill>
                  <a:srgbClr val="FF0000"/>
                </a:solidFill>
                <a:sym typeface="+mn-ea"/>
              </a:rPr>
              <a:t>DisplaySync.sch</a:t>
            </a:r>
            <a:r>
              <a:rPr lang="zh-CN" altLang="zh-CN" sz="2800" dirty="0" err="1" smtClean="0">
                <a:solidFill>
                  <a:srgbClr val="FF0000"/>
                </a:solidFill>
                <a:sym typeface="+mn-ea"/>
              </a:rPr>
              <a:t>原理图</a:t>
            </a:r>
            <a:endParaRPr lang="zh-CN" altLang="zh-CN" sz="2800" dirty="0" err="1" smtClean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" y="2617470"/>
            <a:ext cx="2049145" cy="1623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10" y="5589905"/>
            <a:ext cx="2489200" cy="871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908165" y="4792980"/>
            <a:ext cx="2041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AN[3:0] </a:t>
            </a:r>
            <a:r>
              <a:rPr lang="zh-CN" altLang="en-US">
                <a:solidFill>
                  <a:srgbClr val="FF0000"/>
                </a:solidFill>
              </a:rPr>
              <a:t>四个位选两种方法都可以。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242392"/>
            <a:ext cx="8445624" cy="95436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逻辑课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:</a:t>
            </a:r>
            <a:r>
              <a:rPr lang="en-US" dirty="0">
                <a:solidFill>
                  <a:srgbClr val="FF0000"/>
                </a:solidFill>
              </a:rPr>
              <a:t>MC14495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兼容</a:t>
            </a:r>
            <a:r>
              <a:rPr lang="en-US" altLang="zh-CN" sz="2400" dirty="0"/>
              <a:t>MC14495</a:t>
            </a:r>
            <a:endParaRPr lang="en-US" altLang="zh-CN" sz="2400" dirty="0"/>
          </a:p>
          <a:p>
            <a:pPr lvl="1"/>
            <a:r>
              <a:rPr lang="zh-CN" altLang="en-US" sz="2000" dirty="0"/>
              <a:t>省略</a:t>
            </a:r>
            <a:r>
              <a:rPr lang="en-US" altLang="zh-CN" sz="2000" dirty="0"/>
              <a:t>VCR(Pin11)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h+i</a:t>
            </a:r>
            <a:r>
              <a:rPr lang="en-US" altLang="zh-CN" sz="2000" dirty="0"/>
              <a:t>(Pin4)</a:t>
            </a:r>
            <a:r>
              <a:rPr lang="zh-CN" altLang="en-US" sz="2000" dirty="0"/>
              <a:t>功能</a:t>
            </a:r>
            <a:endParaRPr lang="zh-CN" altLang="en-US" sz="2000" dirty="0"/>
          </a:p>
          <a:p>
            <a:endParaRPr lang="zh-CN" altLang="en-US" sz="2400" dirty="0"/>
          </a:p>
        </p:txBody>
      </p:sp>
      <p:grpSp>
        <p:nvGrpSpPr>
          <p:cNvPr id="5" name="组合 4"/>
          <p:cNvGrpSpPr/>
          <p:nvPr/>
        </p:nvGrpSpPr>
        <p:grpSpPr>
          <a:xfrm>
            <a:off x="0" y="2348880"/>
            <a:ext cx="9144000" cy="3941655"/>
            <a:chOff x="-25326" y="1988840"/>
            <a:chExt cx="9144000" cy="394165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326" y="1988840"/>
              <a:ext cx="9144000" cy="3941655"/>
            </a:xfrm>
            <a:prstGeom prst="rect">
              <a:avLst/>
            </a:prstGeom>
          </p:spPr>
        </p:pic>
        <p:sp>
          <p:nvSpPr>
            <p:cNvPr id="7" name="圆角矩形 6"/>
            <p:cNvSpPr/>
            <p:nvPr/>
          </p:nvSpPr>
          <p:spPr>
            <a:xfrm>
              <a:off x="7278112" y="2762144"/>
              <a:ext cx="1728191" cy="2304256"/>
            </a:xfrm>
            <a:prstGeom prst="roundRect">
              <a:avLst>
                <a:gd name="adj" fmla="val 8736"/>
              </a:avLst>
            </a:prstGeom>
            <a:noFill/>
            <a:ln>
              <a:solidFill>
                <a:srgbClr val="F303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528711" y="2762144"/>
              <a:ext cx="1665604" cy="2304256"/>
            </a:xfrm>
            <a:prstGeom prst="roundRect">
              <a:avLst>
                <a:gd name="adj" fmla="val 8736"/>
              </a:avLst>
            </a:prstGeom>
            <a:noFill/>
            <a:ln>
              <a:solidFill>
                <a:srgbClr val="F303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4736623" y="2780929"/>
              <a:ext cx="729500" cy="2304256"/>
            </a:xfrm>
            <a:prstGeom prst="roundRect">
              <a:avLst>
                <a:gd name="adj" fmla="val 8736"/>
              </a:avLst>
            </a:prstGeom>
            <a:noFill/>
            <a:ln>
              <a:solidFill>
                <a:srgbClr val="F303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3872527" y="2780929"/>
              <a:ext cx="792088" cy="2304256"/>
            </a:xfrm>
            <a:prstGeom prst="roundRect">
              <a:avLst>
                <a:gd name="adj" fmla="val 8736"/>
              </a:avLst>
            </a:prstGeom>
            <a:noFill/>
            <a:ln>
              <a:solidFill>
                <a:srgbClr val="F303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767010" y="2762143"/>
              <a:ext cx="1008111" cy="2304256"/>
            </a:xfrm>
            <a:prstGeom prst="roundRect">
              <a:avLst>
                <a:gd name="adj" fmla="val 8736"/>
              </a:avLst>
            </a:prstGeom>
            <a:noFill/>
            <a:ln>
              <a:solidFill>
                <a:srgbClr val="F303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703986" y="2780929"/>
              <a:ext cx="1008111" cy="2304256"/>
            </a:xfrm>
            <a:prstGeom prst="roundRect">
              <a:avLst>
                <a:gd name="adj" fmla="val 8736"/>
              </a:avLst>
            </a:prstGeom>
            <a:noFill/>
            <a:ln>
              <a:solidFill>
                <a:srgbClr val="F303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344135" y="2780929"/>
              <a:ext cx="1287843" cy="2304256"/>
            </a:xfrm>
            <a:prstGeom prst="roundRect">
              <a:avLst>
                <a:gd name="adj" fmla="val 8736"/>
              </a:avLst>
            </a:prstGeom>
            <a:noFill/>
            <a:ln>
              <a:solidFill>
                <a:srgbClr val="F303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776183" y="5085185"/>
              <a:ext cx="8208912" cy="432048"/>
            </a:xfrm>
            <a:prstGeom prst="roundRect">
              <a:avLst>
                <a:gd name="adj" fmla="val 8736"/>
              </a:avLst>
            </a:prstGeom>
            <a:noFill/>
            <a:ln>
              <a:solidFill>
                <a:srgbClr val="0000C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6"/>
            <p:cNvSpPr txBox="1"/>
            <p:nvPr/>
          </p:nvSpPr>
          <p:spPr>
            <a:xfrm>
              <a:off x="7447346" y="4524636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a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7"/>
            <p:cNvSpPr txBox="1"/>
            <p:nvPr/>
          </p:nvSpPr>
          <p:spPr>
            <a:xfrm>
              <a:off x="5719154" y="458053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b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8"/>
            <p:cNvSpPr txBox="1"/>
            <p:nvPr/>
          </p:nvSpPr>
          <p:spPr>
            <a:xfrm>
              <a:off x="4833849" y="4608712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c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8" name="文本框 19"/>
            <p:cNvSpPr txBox="1"/>
            <p:nvPr/>
          </p:nvSpPr>
          <p:spPr>
            <a:xfrm>
              <a:off x="3933834" y="460871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d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文本框 20"/>
            <p:cNvSpPr txBox="1"/>
            <p:nvPr/>
          </p:nvSpPr>
          <p:spPr>
            <a:xfrm>
              <a:off x="2878794" y="460871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e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0" name="文本框 21"/>
            <p:cNvSpPr txBox="1"/>
            <p:nvPr/>
          </p:nvSpPr>
          <p:spPr>
            <a:xfrm>
              <a:off x="1942567" y="4608712"/>
              <a:ext cx="2696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f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2"/>
            <p:cNvSpPr txBox="1"/>
            <p:nvPr/>
          </p:nvSpPr>
          <p:spPr>
            <a:xfrm>
              <a:off x="543556" y="445907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g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3"/>
            <p:cNvSpPr txBox="1"/>
            <p:nvPr/>
          </p:nvSpPr>
          <p:spPr>
            <a:xfrm>
              <a:off x="1173603" y="5042199"/>
              <a:ext cx="1111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0000CC"/>
                  </a:solidFill>
                </a:rPr>
                <a:t>enable</a:t>
              </a:r>
              <a:endParaRPr lang="zh-CN" altLang="en-US" sz="2400" dirty="0">
                <a:solidFill>
                  <a:srgbClr val="0000CC"/>
                </a:solidFill>
              </a:endParaRPr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714" y="1268759"/>
            <a:ext cx="2459622" cy="168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8458" y="115888"/>
            <a:ext cx="7870825" cy="955675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ts val="3500"/>
              </a:lnSpc>
            </a:pPr>
            <a:r>
              <a:rPr lang="zh-CN" altLang="en-US" dirty="0">
                <a:ea typeface="黑体" panose="02010609060101010101" pitchFamily="49" charset="-122"/>
              </a:rPr>
              <a:t>使用</a:t>
            </a:r>
            <a:r>
              <a:rPr lang="en-US" altLang="zh-CN" dirty="0">
                <a:ea typeface="黑体" panose="02010609060101010101" pitchFamily="49" charset="-122"/>
              </a:rPr>
              <a:t>Case</a:t>
            </a:r>
            <a:r>
              <a:rPr lang="zh-CN" altLang="en-US" dirty="0">
                <a:ea typeface="黑体" panose="02010609060101010101" pitchFamily="49" charset="-122"/>
              </a:rPr>
              <a:t>语句实现条件</a:t>
            </a:r>
            <a:r>
              <a:rPr lang="zh-CN" altLang="en-US" dirty="0" smtClean="0">
                <a:ea typeface="黑体" panose="02010609060101010101" pitchFamily="49" charset="-122"/>
              </a:rPr>
              <a:t>输出同步信号</a:t>
            </a:r>
            <a:br>
              <a:rPr lang="en-US" altLang="zh-CN" sz="4800" dirty="0">
                <a:ea typeface="黑体" panose="02010609060101010101" pitchFamily="49" charset="-122"/>
              </a:rPr>
            </a:br>
            <a:r>
              <a:rPr lang="en-US" altLang="zh-CN" sz="4800" dirty="0" smtClean="0">
                <a:ea typeface="黑体" panose="02010609060101010101" pitchFamily="49" charset="-122"/>
              </a:rPr>
              <a:t>			      </a:t>
            </a:r>
            <a:r>
              <a:rPr lang="zh-CN" altLang="en-US" sz="3600" dirty="0" smtClean="0">
                <a:solidFill>
                  <a:srgbClr val="FF0000"/>
                </a:solidFill>
                <a:ea typeface="黑体" panose="02010609060101010101" pitchFamily="49" charset="-122"/>
              </a:rPr>
              <a:t>四</a:t>
            </a:r>
            <a:r>
              <a:rPr lang="zh-CN" altLang="en-US" sz="3600" dirty="0">
                <a:solidFill>
                  <a:srgbClr val="FF0000"/>
                </a:solidFill>
                <a:ea typeface="黑体" panose="02010609060101010101" pitchFamily="49" charset="-122"/>
              </a:rPr>
              <a:t>位七段</a:t>
            </a:r>
            <a:r>
              <a:rPr lang="zh-CN" altLang="en-US" sz="3600" dirty="0" smtClean="0">
                <a:solidFill>
                  <a:srgbClr val="FF0000"/>
                </a:solidFill>
                <a:ea typeface="黑体" panose="02010609060101010101" pitchFamily="49" charset="-122"/>
              </a:rPr>
              <a:t>动态显示</a:t>
            </a:r>
            <a:r>
              <a:rPr lang="zh-CN" altLang="en-US" sz="3600" dirty="0">
                <a:solidFill>
                  <a:srgbClr val="FF0000"/>
                </a:solidFill>
                <a:ea typeface="黑体" panose="02010609060101010101" pitchFamily="49" charset="-122"/>
              </a:rPr>
              <a:t>实现</a:t>
            </a:r>
            <a:endParaRPr sz="3600" dirty="0" smtClean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sp>
        <p:nvSpPr>
          <p:cNvPr id="2867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28679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7D5653-520E-4240-8DB4-C98E9BBCE554}" type="slidenum">
              <a:rPr lang="en-US" altLang="zh-CN" sz="1400" smtClean="0">
                <a:latin typeface="Arial" panose="020B0604020202020204" pitchFamily="34" charset="0"/>
              </a:rPr>
            </a:fld>
            <a:endParaRPr lang="en-US" altLang="zh-CN" sz="1400" smtClean="0">
              <a:latin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968552"/>
          </a:xfrm>
        </p:spPr>
        <p:txBody>
          <a:bodyPr/>
          <a:lstStyle/>
          <a:p>
            <a:pPr eaLnBrk="1" hangingPunct="1">
              <a:buClr>
                <a:srgbClr val="4BACC6">
                  <a:lumMod val="75000"/>
                </a:srgbClr>
              </a:buClr>
              <a:defRPr/>
            </a:pPr>
            <a:r>
              <a:rPr lang="zh-CN" altLang="en-US" sz="28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参考四七段扫描同步描述改写为八位</a:t>
            </a:r>
            <a:endParaRPr lang="zh-CN" altLang="en-US" sz="28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8678" name="Rectangle 29"/>
          <p:cNvSpPr>
            <a:spLocks noChangeArrowheads="1"/>
          </p:cNvSpPr>
          <p:nvPr/>
        </p:nvSpPr>
        <p:spPr bwMode="auto">
          <a:xfrm>
            <a:off x="575310" y="1563688"/>
            <a:ext cx="8204200" cy="336105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 indent="2667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500"/>
              </a:lnSpc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</a:rPr>
              <a:t>module</a:t>
            </a:r>
            <a:r>
              <a:rPr lang="en-US" altLang="zh-CN" sz="1600" b="1" dirty="0">
                <a:latin typeface="Arial" panose="020B0604020202020204" pitchFamily="34" charset="0"/>
              </a:rPr>
              <a:t> </a:t>
            </a:r>
            <a:r>
              <a:rPr lang="en-US" altLang="zh-CN" sz="1600" b="1" dirty="0" smtClean="0">
                <a:latin typeface="Arial" panose="020B0604020202020204" pitchFamily="34" charset="0"/>
              </a:rPr>
              <a:t> </a:t>
            </a:r>
            <a:r>
              <a:rPr lang="en-US" altLang="zh-CN" sz="16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Scansync</a:t>
            </a:r>
            <a:r>
              <a:rPr lang="en-US" altLang="zh-CN" sz="1600" dirty="0" smtClean="0">
                <a:latin typeface="Arial" panose="020B0604020202020204" pitchFamily="34" charset="0"/>
              </a:rPr>
              <a:t>(</a:t>
            </a:r>
            <a:r>
              <a:rPr lang="en-US" altLang="zh-CN" sz="1600" b="1" dirty="0">
                <a:solidFill>
                  <a:srgbClr val="0000CC"/>
                </a:solidFill>
                <a:latin typeface="Arial" panose="020B0604020202020204" pitchFamily="34" charset="0"/>
              </a:rPr>
              <a:t>input </a:t>
            </a:r>
            <a:r>
              <a:rPr lang="en-US" altLang="zh-CN" sz="1600" dirty="0" smtClean="0">
                <a:latin typeface="Arial" panose="020B0604020202020204" pitchFamily="34" charset="0"/>
              </a:rPr>
              <a:t>  [15:0</a:t>
            </a:r>
            <a:r>
              <a:rPr lang="en-US" altLang="zh-CN" sz="1600" dirty="0">
                <a:latin typeface="Arial" panose="020B0604020202020204" pitchFamily="34" charset="0"/>
              </a:rPr>
              <a:t>] </a:t>
            </a:r>
            <a:r>
              <a:rPr lang="en-US" altLang="zh-CN" sz="1600" dirty="0" err="1" smtClean="0">
                <a:latin typeface="Arial" panose="020B0604020202020204" pitchFamily="34" charset="0"/>
              </a:rPr>
              <a:t>Hexs</a:t>
            </a:r>
            <a:r>
              <a:rPr lang="en-US" altLang="zh-CN" sz="1600" dirty="0" smtClean="0">
                <a:latin typeface="Arial" panose="020B0604020202020204" pitchFamily="34" charset="0"/>
              </a:rPr>
              <a:t>,	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端口变量说明与定义合并</a:t>
            </a:r>
            <a:endParaRPr lang="en-US" altLang="zh-CN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		</a:t>
            </a:r>
            <a:r>
              <a:rPr lang="en-US" altLang="zh-CN" sz="1600" dirty="0" smtClean="0">
                <a:latin typeface="Arial" panose="020B0604020202020204" pitchFamily="34" charset="0"/>
              </a:rPr>
              <a:t>    </a:t>
            </a:r>
            <a:r>
              <a:rPr lang="en-US" altLang="zh-CN" sz="1600" b="1" dirty="0">
                <a:solidFill>
                  <a:srgbClr val="0000CC"/>
                </a:solidFill>
                <a:latin typeface="Arial" panose="020B0604020202020204" pitchFamily="34" charset="0"/>
              </a:rPr>
              <a:t>input </a:t>
            </a:r>
            <a:r>
              <a:rPr lang="en-US" altLang="zh-CN" sz="1600" dirty="0" smtClean="0">
                <a:latin typeface="Arial" panose="020B0604020202020204" pitchFamily="34" charset="0"/>
              </a:rPr>
              <a:t>  [</a:t>
            </a:r>
            <a:r>
              <a:rPr lang="en-US" altLang="zh-CN" sz="1600" dirty="0">
                <a:latin typeface="Arial" panose="020B0604020202020204" pitchFamily="34" charset="0"/>
              </a:rPr>
              <a:t>1:0] </a:t>
            </a:r>
            <a:r>
              <a:rPr lang="en-US" altLang="zh-CN" sz="1600" dirty="0" smtClean="0">
                <a:latin typeface="Arial" panose="020B0604020202020204" pitchFamily="34" charset="0"/>
              </a:rPr>
              <a:t>Scan,               //</a:t>
            </a:r>
            <a:r>
              <a:rPr lang="en-US" altLang="zh-CN" sz="1600" dirty="0" smtClean="0">
                <a:solidFill>
                  <a:srgbClr val="FF0000"/>
                </a:solidFill>
                <a:latin typeface="Arial" panose="020B0604020202020204" pitchFamily="34" charset="0"/>
              </a:rPr>
              <a:t>clk_div[18:17]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		</a:t>
            </a:r>
            <a:r>
              <a:rPr lang="en-US" altLang="zh-CN" sz="1600" dirty="0" smtClean="0">
                <a:latin typeface="Arial" panose="020B0604020202020204" pitchFamily="34" charset="0"/>
              </a:rPr>
              <a:t>    </a:t>
            </a:r>
            <a:r>
              <a:rPr lang="en-US" altLang="zh-CN" sz="1600" b="1" dirty="0">
                <a:solidFill>
                  <a:srgbClr val="0000CC"/>
                </a:solidFill>
                <a:latin typeface="Arial" panose="020B0604020202020204" pitchFamily="34" charset="0"/>
              </a:rPr>
              <a:t>input </a:t>
            </a:r>
            <a:r>
              <a:rPr lang="en-US" altLang="zh-CN" sz="1600" dirty="0" smtClean="0">
                <a:latin typeface="Arial" panose="020B0604020202020204" pitchFamily="34" charset="0"/>
              </a:rPr>
              <a:t>  [</a:t>
            </a:r>
            <a:r>
              <a:rPr lang="en-US" altLang="zh-CN" sz="1600" dirty="0">
                <a:latin typeface="Arial" panose="020B0604020202020204" pitchFamily="34" charset="0"/>
              </a:rPr>
              <a:t>3:0] </a:t>
            </a:r>
            <a:r>
              <a:rPr lang="en-US" altLang="zh-CN" sz="1600" dirty="0" smtClean="0">
                <a:latin typeface="Arial" panose="020B0604020202020204" pitchFamily="34" charset="0"/>
              </a:rPr>
              <a:t>point,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		</a:t>
            </a:r>
            <a:r>
              <a:rPr lang="en-US" altLang="zh-CN" sz="1600" dirty="0" smtClean="0">
                <a:latin typeface="Arial" panose="020B0604020202020204" pitchFamily="34" charset="0"/>
              </a:rPr>
              <a:t>    </a:t>
            </a:r>
            <a:r>
              <a:rPr lang="en-US" altLang="zh-CN" sz="1600" b="1" dirty="0">
                <a:solidFill>
                  <a:srgbClr val="0000CC"/>
                </a:solidFill>
                <a:latin typeface="Arial" panose="020B0604020202020204" pitchFamily="34" charset="0"/>
              </a:rPr>
              <a:t>input </a:t>
            </a:r>
            <a:r>
              <a:rPr lang="en-US" altLang="zh-CN" sz="1600" dirty="0" smtClean="0">
                <a:latin typeface="Arial" panose="020B0604020202020204" pitchFamily="34" charset="0"/>
              </a:rPr>
              <a:t>  [</a:t>
            </a:r>
            <a:r>
              <a:rPr lang="en-US" altLang="zh-CN" sz="1600" dirty="0">
                <a:latin typeface="Arial" panose="020B0604020202020204" pitchFamily="34" charset="0"/>
              </a:rPr>
              <a:t>3:0] </a:t>
            </a:r>
            <a:r>
              <a:rPr lang="en-US" altLang="zh-CN" sz="1600" dirty="0" smtClean="0">
                <a:latin typeface="Arial" panose="020B0604020202020204" pitchFamily="34" charset="0"/>
              </a:rPr>
              <a:t>LES,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		</a:t>
            </a:r>
            <a:r>
              <a:rPr lang="en-US" altLang="zh-CN" sz="1600" dirty="0" smtClean="0">
                <a:latin typeface="Arial" panose="020B0604020202020204" pitchFamily="34" charset="0"/>
              </a:rPr>
              <a:t>    </a:t>
            </a:r>
            <a:r>
              <a:rPr lang="en-US" altLang="zh-CN" sz="1600" b="1" dirty="0">
                <a:solidFill>
                  <a:srgbClr val="0000CC"/>
                </a:solidFill>
                <a:latin typeface="Arial" panose="020B0604020202020204" pitchFamily="34" charset="0"/>
              </a:rPr>
              <a:t>output </a:t>
            </a:r>
            <a:r>
              <a:rPr lang="en-US" altLang="zh-CN" sz="1600" b="1" dirty="0" err="1">
                <a:solidFill>
                  <a:srgbClr val="0000CC"/>
                </a:solidFill>
                <a:latin typeface="Arial" panose="020B0604020202020204" pitchFamily="34" charset="0"/>
              </a:rPr>
              <a:t>reg</a:t>
            </a:r>
            <a:r>
              <a:rPr lang="en-US" altLang="zh-CN" sz="1600" dirty="0" smtClean="0">
                <a:latin typeface="Arial" panose="020B0604020202020204" pitchFamily="34" charset="0"/>
              </a:rPr>
              <a:t>[3:0]</a:t>
            </a:r>
            <a:r>
              <a:rPr lang="en-US" altLang="zh-CN" sz="1600" dirty="0">
                <a:latin typeface="Arial" panose="020B0604020202020204" pitchFamily="34" charset="0"/>
              </a:rPr>
              <a:t> </a:t>
            </a:r>
            <a:r>
              <a:rPr lang="en-US" altLang="zh-CN" sz="1600" dirty="0" err="1" smtClean="0">
                <a:latin typeface="Arial" panose="020B0604020202020204" pitchFamily="34" charset="0"/>
              </a:rPr>
              <a:t>Hexo</a:t>
            </a:r>
            <a:r>
              <a:rPr lang="en-US" altLang="zh-CN" sz="1600" dirty="0" smtClean="0">
                <a:latin typeface="Arial" panose="020B0604020202020204" pitchFamily="34" charset="0"/>
              </a:rPr>
              <a:t>,</a:t>
            </a:r>
            <a:endParaRPr lang="en-US" altLang="zh-CN" sz="1600" dirty="0" smtClean="0">
              <a:latin typeface="Arial" panose="020B060402020202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	</a:t>
            </a:r>
            <a:r>
              <a:rPr lang="en-US" altLang="zh-CN" sz="1600" dirty="0" smtClean="0">
                <a:latin typeface="Arial" panose="020B0604020202020204" pitchFamily="34" charset="0"/>
              </a:rPr>
              <a:t>	    </a:t>
            </a:r>
            <a:r>
              <a:rPr lang="en-US" altLang="zh-CN" sz="1600" b="1" dirty="0">
                <a:solidFill>
                  <a:srgbClr val="0000CC"/>
                </a:solidFill>
                <a:latin typeface="Arial" panose="020B0604020202020204" pitchFamily="34" charset="0"/>
              </a:rPr>
              <a:t>output </a:t>
            </a:r>
            <a:r>
              <a:rPr lang="en-US" altLang="zh-CN" sz="1600" b="1" dirty="0" err="1">
                <a:solidFill>
                  <a:srgbClr val="0000CC"/>
                </a:solidFill>
                <a:latin typeface="Arial" panose="020B0604020202020204" pitchFamily="34" charset="0"/>
              </a:rPr>
              <a:t>reg</a:t>
            </a:r>
            <a:r>
              <a:rPr lang="en-US" altLang="zh-CN" sz="1600" b="1" dirty="0">
                <a:solidFill>
                  <a:srgbClr val="0000CC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dirty="0" err="1" smtClean="0">
                <a:latin typeface="Arial" panose="020B0604020202020204" pitchFamily="34" charset="0"/>
              </a:rPr>
              <a:t>p,LE</a:t>
            </a:r>
            <a:r>
              <a:rPr lang="en-US" altLang="zh-CN" sz="1600" dirty="0" smtClean="0">
                <a:latin typeface="Arial" panose="020B0604020202020204" pitchFamily="34" charset="0"/>
              </a:rPr>
              <a:t>,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		</a:t>
            </a:r>
            <a:r>
              <a:rPr lang="en-US" altLang="zh-CN" sz="1600" dirty="0" smtClean="0">
                <a:latin typeface="Arial" panose="020B0604020202020204" pitchFamily="34" charset="0"/>
              </a:rPr>
              <a:t>    </a:t>
            </a:r>
            <a:r>
              <a:rPr lang="en-US" altLang="zh-CN" sz="1600" b="1" dirty="0">
                <a:solidFill>
                  <a:srgbClr val="0000CC"/>
                </a:solidFill>
                <a:latin typeface="Arial" panose="020B0604020202020204" pitchFamily="34" charset="0"/>
              </a:rPr>
              <a:t>output </a:t>
            </a:r>
            <a:r>
              <a:rPr lang="en-US" altLang="zh-CN" sz="1600" b="1" dirty="0" err="1">
                <a:solidFill>
                  <a:srgbClr val="0000CC"/>
                </a:solidFill>
                <a:latin typeface="Arial" panose="020B0604020202020204" pitchFamily="34" charset="0"/>
              </a:rPr>
              <a:t>reg</a:t>
            </a:r>
            <a:r>
              <a:rPr lang="en-US" altLang="zh-CN" sz="1600" dirty="0" smtClean="0">
                <a:latin typeface="Arial" panose="020B0604020202020204" pitchFamily="34" charset="0"/>
              </a:rPr>
              <a:t>[3:0</a:t>
            </a:r>
            <a:r>
              <a:rPr lang="en-US" altLang="zh-CN" sz="1600" dirty="0">
                <a:latin typeface="Arial" panose="020B0604020202020204" pitchFamily="34" charset="0"/>
              </a:rPr>
              <a:t>] AN</a:t>
            </a:r>
            <a:r>
              <a:rPr lang="en-US" altLang="zh-CN" sz="1600" dirty="0" smtClean="0">
                <a:latin typeface="Arial" panose="020B0604020202020204" pitchFamily="34" charset="0"/>
              </a:rPr>
              <a:t>);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600" b="1" dirty="0">
                <a:solidFill>
                  <a:srgbClr val="0000CC"/>
                </a:solidFill>
                <a:latin typeface="Arial" panose="020B0604020202020204" pitchFamily="34" charset="0"/>
              </a:rPr>
              <a:t>always</a:t>
            </a: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</a:rPr>
              <a:t>@* </a:t>
            </a:r>
            <a:r>
              <a:rPr lang="en-US" altLang="zh-CN" sz="1600" b="1" dirty="0">
                <a:solidFill>
                  <a:srgbClr val="0000CC"/>
                </a:solidFill>
                <a:latin typeface="Arial" panose="020B0604020202020204" pitchFamily="34" charset="0"/>
              </a:rPr>
              <a:t>begin</a:t>
            </a: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		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//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信号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变化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触发 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组合电路不用时钟</a:t>
            </a:r>
            <a:r>
              <a:rPr lang="zh-CN" alt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触发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Arial" panose="020B0604020202020204" pitchFamily="34" charset="0"/>
              </a:rPr>
              <a:t>	</a:t>
            </a:r>
            <a:r>
              <a:rPr lang="en-US" altLang="zh-CN" sz="1600" b="1" dirty="0">
                <a:solidFill>
                  <a:srgbClr val="0000CC"/>
                </a:solidFill>
                <a:latin typeface="Arial" panose="020B0604020202020204" pitchFamily="34" charset="0"/>
              </a:rPr>
              <a:t>case</a:t>
            </a:r>
            <a:r>
              <a:rPr lang="en-US" altLang="zh-CN" sz="1600" dirty="0" smtClean="0">
                <a:latin typeface="Arial" panose="020B0604020202020204" pitchFamily="34" charset="0"/>
              </a:rPr>
              <a:t> (</a:t>
            </a: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???</a:t>
            </a:r>
            <a:r>
              <a:rPr lang="en-US" altLang="zh-CN" sz="1600" dirty="0" smtClean="0">
                <a:latin typeface="Arial" panose="020B0604020202020204" pitchFamily="34" charset="0"/>
              </a:rPr>
              <a:t>)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	</a:t>
            </a:r>
            <a:r>
              <a:rPr lang="en-US" altLang="zh-CN" sz="1600" dirty="0" smtClean="0">
                <a:latin typeface="Arial" panose="020B0604020202020204" pitchFamily="34" charset="0"/>
              </a:rPr>
              <a:t>        2‘b00 : </a:t>
            </a:r>
            <a:r>
              <a:rPr lang="en-US" altLang="zh-CN" sz="1600" b="1" dirty="0" smtClean="0">
                <a:solidFill>
                  <a:srgbClr val="0000CC"/>
                </a:solidFill>
                <a:latin typeface="Arial" panose="020B0604020202020204" pitchFamily="34" charset="0"/>
              </a:rPr>
              <a:t>begin</a:t>
            </a:r>
            <a:r>
              <a:rPr lang="en-US" altLang="zh-CN" sz="1600" dirty="0" smtClean="0">
                <a:latin typeface="Arial" panose="020B0604020202020204" pitchFamily="34" charset="0"/>
              </a:rPr>
              <a:t> </a:t>
            </a:r>
            <a:r>
              <a:rPr lang="en-US" altLang="zh-CN" sz="1600" dirty="0" err="1" smtClean="0">
                <a:latin typeface="Arial" panose="020B0604020202020204" pitchFamily="34" charset="0"/>
              </a:rPr>
              <a:t>Hexo</a:t>
            </a:r>
            <a:r>
              <a:rPr lang="en-US" altLang="zh-CN" sz="1600" dirty="0" smtClean="0">
                <a:latin typeface="Arial" panose="020B0604020202020204" pitchFamily="34" charset="0"/>
              </a:rPr>
              <a:t> &lt;= </a:t>
            </a:r>
            <a:r>
              <a:rPr lang="en-US" altLang="zh-CN" sz="1600" dirty="0" err="1" smtClean="0">
                <a:latin typeface="Arial" panose="020B0604020202020204" pitchFamily="34" charset="0"/>
              </a:rPr>
              <a:t>Hexs</a:t>
            </a:r>
            <a:r>
              <a:rPr lang="en-US" altLang="zh-CN" sz="1600" dirty="0" smtClean="0">
                <a:latin typeface="Arial" panose="020B0604020202020204" pitchFamily="34" charset="0"/>
              </a:rPr>
              <a:t>[3</a:t>
            </a:r>
            <a:r>
              <a:rPr lang="en-US" altLang="zh-CN" sz="1600" dirty="0">
                <a:latin typeface="Arial" panose="020B0604020202020204" pitchFamily="34" charset="0"/>
              </a:rPr>
              <a:t>:</a:t>
            </a:r>
            <a:r>
              <a:rPr lang="en-US" altLang="zh-CN" sz="1600" dirty="0" smtClean="0">
                <a:latin typeface="Arial" panose="020B0604020202020204" pitchFamily="34" charset="0"/>
              </a:rPr>
              <a:t>0</a:t>
            </a:r>
            <a:r>
              <a:rPr lang="en-US" altLang="zh-CN" sz="1600" dirty="0">
                <a:latin typeface="Arial" panose="020B0604020202020204" pitchFamily="34" charset="0"/>
              </a:rPr>
              <a:t>]; </a:t>
            </a:r>
            <a:r>
              <a:rPr lang="en-US" altLang="zh-CN" sz="1600" dirty="0" smtClean="0">
                <a:latin typeface="Arial" panose="020B0604020202020204" pitchFamily="34" charset="0"/>
              </a:rPr>
              <a:t>    AN &lt;= 4’b 1110; </a:t>
            </a:r>
            <a:r>
              <a:rPr lang="en-US" altLang="zh-CN" sz="1600" dirty="0" smtClean="0">
                <a:solidFill>
                  <a:srgbClr val="FF0000"/>
                </a:solidFill>
                <a:latin typeface="Arial" panose="020B0604020202020204" pitchFamily="34" charset="0"/>
              </a:rPr>
              <a:t>point,LES</a:t>
            </a:r>
            <a:r>
              <a:rPr lang="en-US" altLang="zh-CN" sz="1600" dirty="0" smtClean="0">
                <a:latin typeface="Arial" panose="020B0604020202020204" pitchFamily="34" charset="0"/>
              </a:rPr>
              <a:t>//</a:t>
            </a:r>
            <a:r>
              <a:rPr lang="zh-CN" altLang="en-US" sz="1600" dirty="0" smtClean="0">
                <a:latin typeface="Arial" panose="020B0604020202020204" pitchFamily="34" charset="0"/>
              </a:rPr>
              <a:t>同步输出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	</a:t>
            </a:r>
            <a:r>
              <a:rPr lang="en-US" altLang="zh-CN" sz="1600" dirty="0" smtClean="0">
                <a:latin typeface="Arial" panose="020B0604020202020204" pitchFamily="34" charset="0"/>
              </a:rPr>
              <a:t>        </a:t>
            </a:r>
            <a:r>
              <a:rPr lang="en-US" altLang="zh-CN" sz="1600" dirty="0">
                <a:latin typeface="Arial" panose="020B0604020202020204" pitchFamily="34" charset="0"/>
              </a:rPr>
              <a:t>2'b01 : </a:t>
            </a:r>
            <a:r>
              <a:rPr lang="en-US" altLang="zh-CN" sz="1600" b="1" dirty="0">
                <a:solidFill>
                  <a:srgbClr val="0000CC"/>
                </a:solidFill>
                <a:latin typeface="Arial" panose="020B0604020202020204" pitchFamily="34" charset="0"/>
              </a:rPr>
              <a:t>begin </a:t>
            </a:r>
            <a:r>
              <a:rPr lang="en-US" altLang="zh-CN" sz="1600" dirty="0" err="1" smtClean="0">
                <a:latin typeface="Arial" panose="020B0604020202020204" pitchFamily="34" charset="0"/>
              </a:rPr>
              <a:t>Hexo</a:t>
            </a:r>
            <a:r>
              <a:rPr lang="en-US" altLang="zh-CN" sz="1600" dirty="0" smtClean="0"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</a:rPr>
              <a:t>&lt;= </a:t>
            </a:r>
            <a:r>
              <a:rPr lang="en-US" altLang="zh-CN" sz="1600" dirty="0" err="1" smtClean="0">
                <a:latin typeface="Arial" panose="020B0604020202020204" pitchFamily="34" charset="0"/>
              </a:rPr>
              <a:t>Hexs</a:t>
            </a:r>
            <a:r>
              <a:rPr lang="en-US" altLang="zh-CN" sz="1600" dirty="0" smtClean="0">
                <a:latin typeface="Arial" panose="020B0604020202020204" pitchFamily="34" charset="0"/>
              </a:rPr>
              <a:t>[7:4</a:t>
            </a:r>
            <a:r>
              <a:rPr lang="en-US" altLang="zh-CN" sz="1600" dirty="0">
                <a:latin typeface="Arial" panose="020B0604020202020204" pitchFamily="34" charset="0"/>
              </a:rPr>
              <a:t>]; </a:t>
            </a:r>
            <a:r>
              <a:rPr lang="en-US" altLang="zh-CN" sz="1600" dirty="0" smtClean="0">
                <a:latin typeface="Arial" panose="020B0604020202020204" pitchFamily="34" charset="0"/>
              </a:rPr>
              <a:t>    AN </a:t>
            </a:r>
            <a:r>
              <a:rPr lang="en-US" altLang="zh-CN" sz="1600" dirty="0">
                <a:latin typeface="Arial" panose="020B0604020202020204" pitchFamily="34" charset="0"/>
              </a:rPr>
              <a:t>&lt;= 4’b </a:t>
            </a:r>
            <a:r>
              <a:rPr lang="en-US" altLang="zh-CN" sz="1600" dirty="0" smtClean="0">
                <a:latin typeface="Arial" panose="020B0604020202020204" pitchFamily="34" charset="0"/>
              </a:rPr>
              <a:t>1101; …	//</a:t>
            </a:r>
            <a:r>
              <a:rPr lang="zh-CN" altLang="en-US" sz="1600" dirty="0">
                <a:latin typeface="Arial" panose="020B0604020202020204" pitchFamily="34" charset="0"/>
              </a:rPr>
              <a:t>同步输出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	</a:t>
            </a:r>
            <a:r>
              <a:rPr lang="en-US" altLang="zh-CN" sz="1600" dirty="0" smtClean="0">
                <a:latin typeface="Arial" panose="020B0604020202020204" pitchFamily="34" charset="0"/>
              </a:rPr>
              <a:t>        </a:t>
            </a:r>
            <a:r>
              <a:rPr lang="en-US" altLang="zh-CN" sz="1600" dirty="0">
                <a:latin typeface="Arial" panose="020B0604020202020204" pitchFamily="34" charset="0"/>
              </a:rPr>
              <a:t>2'b10 : </a:t>
            </a:r>
            <a:r>
              <a:rPr lang="en-US" altLang="zh-CN" sz="1600" b="1" dirty="0">
                <a:solidFill>
                  <a:srgbClr val="0000CC"/>
                </a:solidFill>
                <a:latin typeface="Arial" panose="020B0604020202020204" pitchFamily="34" charset="0"/>
              </a:rPr>
              <a:t>begin</a:t>
            </a:r>
            <a:r>
              <a:rPr lang="en-US" altLang="zh-CN" sz="1600" dirty="0">
                <a:latin typeface="Arial" panose="020B0604020202020204" pitchFamily="34" charset="0"/>
              </a:rPr>
              <a:t> </a:t>
            </a:r>
            <a:r>
              <a:rPr lang="en-US" altLang="zh-CN" sz="1600" dirty="0" err="1" smtClean="0">
                <a:latin typeface="Arial" panose="020B0604020202020204" pitchFamily="34" charset="0"/>
              </a:rPr>
              <a:t>Hexo</a:t>
            </a:r>
            <a:r>
              <a:rPr lang="en-US" altLang="zh-CN" sz="1600" dirty="0" smtClean="0"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</a:rPr>
              <a:t>&lt;= </a:t>
            </a:r>
            <a:r>
              <a:rPr lang="en-US" altLang="zh-CN" sz="1600" dirty="0" err="1" smtClean="0">
                <a:latin typeface="Arial" panose="020B0604020202020204" pitchFamily="34" charset="0"/>
              </a:rPr>
              <a:t>Hexs</a:t>
            </a:r>
            <a:r>
              <a:rPr lang="en-US" altLang="zh-CN" sz="1600" dirty="0">
                <a:latin typeface="Arial" panose="020B0604020202020204" pitchFamily="34" charset="0"/>
              </a:rPr>
              <a:t>[11:8]; </a:t>
            </a:r>
            <a:r>
              <a:rPr lang="en-US" altLang="zh-CN" sz="1600" dirty="0" smtClean="0">
                <a:latin typeface="Arial" panose="020B0604020202020204" pitchFamily="34" charset="0"/>
              </a:rPr>
              <a:t>  AN </a:t>
            </a:r>
            <a:r>
              <a:rPr lang="en-US" altLang="zh-CN" sz="1600" dirty="0">
                <a:latin typeface="Arial" panose="020B0604020202020204" pitchFamily="34" charset="0"/>
              </a:rPr>
              <a:t>&lt;= 4’b </a:t>
            </a:r>
            <a:r>
              <a:rPr lang="en-US" altLang="zh-CN" sz="1600" dirty="0" smtClean="0">
                <a:latin typeface="Arial" panose="020B0604020202020204" pitchFamily="34" charset="0"/>
              </a:rPr>
              <a:t>1011; …	//</a:t>
            </a:r>
            <a:r>
              <a:rPr lang="zh-CN" altLang="en-US" sz="1600" dirty="0">
                <a:latin typeface="Arial" panose="020B0604020202020204" pitchFamily="34" charset="0"/>
              </a:rPr>
              <a:t>同步</a:t>
            </a:r>
            <a:r>
              <a:rPr lang="zh-CN" altLang="en-US" sz="1600" dirty="0" smtClean="0">
                <a:latin typeface="Arial" panose="020B0604020202020204" pitchFamily="34" charset="0"/>
              </a:rPr>
              <a:t>输出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	</a:t>
            </a:r>
            <a:r>
              <a:rPr lang="en-US" altLang="zh-CN" sz="1600" dirty="0" smtClean="0">
                <a:latin typeface="Arial" panose="020B0604020202020204" pitchFamily="34" charset="0"/>
              </a:rPr>
              <a:t>        </a:t>
            </a:r>
            <a:r>
              <a:rPr lang="en-US" altLang="zh-CN" sz="1600" dirty="0">
                <a:latin typeface="Arial" panose="020B0604020202020204" pitchFamily="34" charset="0"/>
              </a:rPr>
              <a:t>2'b11 : </a:t>
            </a:r>
            <a:r>
              <a:rPr lang="en-US" altLang="zh-CN" sz="1600" b="1" dirty="0">
                <a:solidFill>
                  <a:srgbClr val="0000CC"/>
                </a:solidFill>
                <a:latin typeface="Arial" panose="020B0604020202020204" pitchFamily="34" charset="0"/>
              </a:rPr>
              <a:t>begin</a:t>
            </a:r>
            <a:r>
              <a:rPr lang="en-US" altLang="zh-CN" sz="1600" dirty="0">
                <a:latin typeface="Arial" panose="020B0604020202020204" pitchFamily="34" charset="0"/>
              </a:rPr>
              <a:t> </a:t>
            </a:r>
            <a:r>
              <a:rPr lang="en-US" altLang="zh-CN" sz="1600" dirty="0" err="1" smtClean="0">
                <a:latin typeface="Arial" panose="020B0604020202020204" pitchFamily="34" charset="0"/>
              </a:rPr>
              <a:t>Hexo</a:t>
            </a:r>
            <a:r>
              <a:rPr lang="en-US" altLang="zh-CN" sz="1600" dirty="0" smtClean="0"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</a:rPr>
              <a:t>&lt;= </a:t>
            </a:r>
            <a:r>
              <a:rPr lang="en-US" altLang="zh-CN" sz="1600" dirty="0" err="1" smtClean="0">
                <a:latin typeface="Arial" panose="020B0604020202020204" pitchFamily="34" charset="0"/>
              </a:rPr>
              <a:t>Hexs</a:t>
            </a:r>
            <a:r>
              <a:rPr lang="en-US" altLang="zh-CN" sz="1600" dirty="0">
                <a:latin typeface="Arial" panose="020B0604020202020204" pitchFamily="34" charset="0"/>
              </a:rPr>
              <a:t>[15:12]; AN &lt;= 4’b 0</a:t>
            </a:r>
            <a:r>
              <a:rPr lang="en-US" altLang="zh-CN" sz="1600" dirty="0" smtClean="0">
                <a:latin typeface="Arial" panose="020B0604020202020204" pitchFamily="34" charset="0"/>
              </a:rPr>
              <a:t>111; …	//</a:t>
            </a:r>
            <a:r>
              <a:rPr lang="zh-CN" altLang="en-US" sz="1600" dirty="0">
                <a:latin typeface="Arial" panose="020B0604020202020204" pitchFamily="34" charset="0"/>
              </a:rPr>
              <a:t>同步输出</a:t>
            </a:r>
            <a:endParaRPr lang="en-US" altLang="zh-CN" sz="1600" dirty="0">
              <a:latin typeface="Arial" panose="020B060402020202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Arial" panose="020B0604020202020204" pitchFamily="34" charset="0"/>
              </a:rPr>
              <a:t>	</a:t>
            </a:r>
            <a:r>
              <a:rPr lang="en-US" altLang="zh-CN" sz="1600" b="1" dirty="0" err="1">
                <a:solidFill>
                  <a:srgbClr val="0000CC"/>
                </a:solidFill>
                <a:latin typeface="Arial" panose="020B0604020202020204" pitchFamily="34" charset="0"/>
              </a:rPr>
              <a:t>endcase</a:t>
            </a:r>
            <a:endParaRPr lang="en-US" altLang="zh-CN" sz="1600" b="1" dirty="0">
              <a:solidFill>
                <a:srgbClr val="0000CC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600" b="1" dirty="0">
                <a:solidFill>
                  <a:srgbClr val="0000CC"/>
                </a:solidFill>
                <a:latin typeface="Arial" panose="020B0604020202020204" pitchFamily="34" charset="0"/>
              </a:rPr>
              <a:t>end</a:t>
            </a:r>
            <a:endParaRPr lang="en-US" altLang="zh-CN" sz="1600" b="1" dirty="0">
              <a:solidFill>
                <a:srgbClr val="0000CC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endParaRPr lang="en-US" altLang="zh-CN" sz="1600" dirty="0" smtClean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ts val="15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solidFill>
                  <a:srgbClr val="0000CC"/>
                </a:solidFill>
                <a:latin typeface="Arial" panose="020B0604020202020204" pitchFamily="34" charset="0"/>
              </a:rPr>
              <a:t>endmodule</a:t>
            </a:r>
            <a:endParaRPr lang="en-US" altLang="zh-CN" sz="1600" b="1" dirty="0">
              <a:solidFill>
                <a:srgbClr val="0000CC"/>
              </a:solidFill>
              <a:latin typeface="Arial" panose="020B0604020202020204" pitchFamily="34" charset="0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3521328" y="4232467"/>
            <a:ext cx="4896544" cy="2040606"/>
          </a:xfrm>
          <a:prstGeom prst="roundRect">
            <a:avLst>
              <a:gd name="adj" fmla="val 953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5344" y="4324209"/>
            <a:ext cx="4670866" cy="18783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5400000">
            <a:off x="4602081" y="5676882"/>
            <a:ext cx="938077" cy="153888"/>
          </a:xfrm>
          <a:prstGeom prst="rect">
            <a:avLst/>
          </a:prstGeom>
        </p:spPr>
        <p:txBody>
          <a:bodyPr wrap="none" tIns="0" bIns="0">
            <a:spAutoFit/>
          </a:bodyPr>
          <a:lstStyle/>
          <a:p>
            <a:r>
              <a:rPr lang="zh-CN" altLang="en-US" sz="1000" dirty="0">
                <a:solidFill>
                  <a:srgbClr val="FF0000"/>
                </a:solidFill>
              </a:rPr>
              <a:t>MC14495_ZJU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Sword</a:t>
            </a:r>
            <a:r>
              <a:rPr lang="zh-CN" altLang="en-US" dirty="0" smtClean="0"/>
              <a:t>平台八位</a:t>
            </a:r>
            <a:r>
              <a:rPr lang="zh-CN" altLang="en-US" dirty="0"/>
              <a:t>七段显示结构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0992"/>
            <a:ext cx="8229600" cy="4968552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8</a:t>
            </a:r>
            <a:r>
              <a:rPr lang="zh-CN" altLang="en-US" dirty="0" smtClean="0">
                <a:solidFill>
                  <a:schemeClr val="tx1"/>
                </a:solidFill>
              </a:rPr>
              <a:t>位七段显示器结构：</a:t>
            </a:r>
            <a:r>
              <a:rPr lang="en-US" altLang="zh-CN" dirty="0" smtClean="0">
                <a:solidFill>
                  <a:schemeClr val="tx1"/>
                </a:solidFill>
              </a:rPr>
              <a:t>SSeg7_Dev.sch</a:t>
            </a:r>
            <a:endParaRPr dirty="0" smtClean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625" y="1752674"/>
            <a:ext cx="8079245" cy="4032448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372200" y="1871632"/>
            <a:ext cx="432048" cy="4320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核</a:t>
            </a:r>
            <a:endParaRPr lang="zh-CN" altLang="en-US" sz="2800" b="1" dirty="0"/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804025" y="637349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941568" cy="954360"/>
          </a:xfrm>
        </p:spPr>
        <p:txBody>
          <a:bodyPr>
            <a:normAutofit fontScale="90000"/>
          </a:bodyPr>
          <a:lstStyle/>
          <a:p>
            <a:pPr>
              <a:lnSpc>
                <a:spcPts val="3600"/>
              </a:lnSpc>
            </a:pPr>
            <a:r>
              <a:rPr lang="zh-CN" altLang="en-US" dirty="0" smtClean="0"/>
              <a:t>八</a:t>
            </a:r>
            <a:r>
              <a:rPr lang="zh-CN" altLang="en-US" dirty="0"/>
              <a:t>位</a:t>
            </a:r>
            <a:r>
              <a:rPr lang="zh-CN" altLang="en-US" dirty="0" smtClean="0"/>
              <a:t>七段显示器静态译码结构：</a:t>
            </a:r>
            <a:r>
              <a:rPr lang="en-US" altLang="zh-CN" dirty="0" smtClean="0"/>
              <a:t>							</a:t>
            </a:r>
            <a:r>
              <a:rPr lang="en-US" altLang="zh-CN" sz="3100" dirty="0" smtClean="0">
                <a:solidFill>
                  <a:srgbClr val="FF0000"/>
                </a:solidFill>
              </a:rPr>
              <a:t>HexTo8SEG.v</a:t>
            </a:r>
            <a:endParaRPr lang="zh-CN" altLang="en-US" sz="31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 smtClean="0">
                <a:solidFill>
                  <a:schemeClr val="tx1"/>
                </a:solidFill>
              </a:rPr>
              <a:t>用</a:t>
            </a:r>
            <a:r>
              <a:rPr lang="en-US" altLang="zh-CN" sz="2800" dirty="0" smtClean="0">
                <a:solidFill>
                  <a:schemeClr val="tx1"/>
                </a:solidFill>
              </a:rPr>
              <a:t>HDL</a:t>
            </a:r>
            <a:r>
              <a:rPr lang="zh-CN" altLang="en-US" sz="2800" dirty="0" smtClean="0">
                <a:solidFill>
                  <a:schemeClr val="tx1"/>
                </a:solidFill>
              </a:rPr>
              <a:t>结构化描述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/>
              <a:t>调用</a:t>
            </a:r>
            <a:r>
              <a:rPr lang="en-US" altLang="zh-CN" sz="2400" dirty="0" smtClean="0"/>
              <a:t>MC14495_ZJU</a:t>
            </a:r>
            <a:endParaRPr lang="en-US" altLang="zh-CN" sz="2400" dirty="0" smtClean="0"/>
          </a:p>
          <a:p>
            <a:pPr lvl="2">
              <a:spcBef>
                <a:spcPts val="0"/>
              </a:spcBef>
            </a:pPr>
            <a:r>
              <a:rPr lang="zh-CN" altLang="en-US" sz="2000" dirty="0" smtClean="0">
                <a:solidFill>
                  <a:schemeClr val="tx1"/>
                </a:solidFill>
              </a:rPr>
              <a:t>逻辑实验六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1920" y="1322512"/>
            <a:ext cx="5209297" cy="49685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04" y="2806320"/>
            <a:ext cx="1964904" cy="1527201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2821459" y="2916168"/>
            <a:ext cx="1296144" cy="8640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831080" y="1071245"/>
            <a:ext cx="2451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>
                <a:solidFill>
                  <a:schemeClr val="accent2">
                    <a:lumMod val="75000"/>
                  </a:schemeClr>
                </a:solidFill>
              </a:rPr>
              <a:t>可以用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Verilog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代码实现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31140" y="4267835"/>
            <a:ext cx="3827145" cy="2111112"/>
            <a:chOff x="-25326" y="1988840"/>
            <a:chExt cx="9144000" cy="394165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326" y="1988840"/>
              <a:ext cx="9144000" cy="3941655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>
            <a:xfrm>
              <a:off x="7278112" y="2762144"/>
              <a:ext cx="1728191" cy="2304256"/>
            </a:xfrm>
            <a:prstGeom prst="roundRect">
              <a:avLst>
                <a:gd name="adj" fmla="val 8736"/>
              </a:avLst>
            </a:prstGeom>
            <a:noFill/>
            <a:ln>
              <a:solidFill>
                <a:srgbClr val="F303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5528711" y="2762144"/>
              <a:ext cx="1665604" cy="2304256"/>
            </a:xfrm>
            <a:prstGeom prst="roundRect">
              <a:avLst>
                <a:gd name="adj" fmla="val 8736"/>
              </a:avLst>
            </a:prstGeom>
            <a:noFill/>
            <a:ln>
              <a:solidFill>
                <a:srgbClr val="F303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736623" y="2780929"/>
              <a:ext cx="729500" cy="2304256"/>
            </a:xfrm>
            <a:prstGeom prst="roundRect">
              <a:avLst>
                <a:gd name="adj" fmla="val 8736"/>
              </a:avLst>
            </a:prstGeom>
            <a:noFill/>
            <a:ln>
              <a:solidFill>
                <a:srgbClr val="F303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3872527" y="2780929"/>
              <a:ext cx="792088" cy="2304256"/>
            </a:xfrm>
            <a:prstGeom prst="roundRect">
              <a:avLst>
                <a:gd name="adj" fmla="val 8736"/>
              </a:avLst>
            </a:prstGeom>
            <a:noFill/>
            <a:ln>
              <a:solidFill>
                <a:srgbClr val="F303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2767010" y="2762143"/>
              <a:ext cx="1008111" cy="2304256"/>
            </a:xfrm>
            <a:prstGeom prst="roundRect">
              <a:avLst>
                <a:gd name="adj" fmla="val 8736"/>
              </a:avLst>
            </a:prstGeom>
            <a:noFill/>
            <a:ln>
              <a:solidFill>
                <a:srgbClr val="F303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703986" y="2780929"/>
              <a:ext cx="1008111" cy="2304256"/>
            </a:xfrm>
            <a:prstGeom prst="roundRect">
              <a:avLst>
                <a:gd name="adj" fmla="val 8736"/>
              </a:avLst>
            </a:prstGeom>
            <a:noFill/>
            <a:ln>
              <a:solidFill>
                <a:srgbClr val="F303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344135" y="2780929"/>
              <a:ext cx="1287843" cy="2304256"/>
            </a:xfrm>
            <a:prstGeom prst="roundRect">
              <a:avLst>
                <a:gd name="adj" fmla="val 8736"/>
              </a:avLst>
            </a:prstGeom>
            <a:noFill/>
            <a:ln>
              <a:solidFill>
                <a:srgbClr val="F303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76183" y="5085185"/>
              <a:ext cx="8208912" cy="432048"/>
            </a:xfrm>
            <a:prstGeom prst="roundRect">
              <a:avLst>
                <a:gd name="adj" fmla="val 8736"/>
              </a:avLst>
            </a:prstGeom>
            <a:noFill/>
            <a:ln>
              <a:solidFill>
                <a:srgbClr val="0000C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6"/>
            <p:cNvSpPr txBox="1"/>
            <p:nvPr/>
          </p:nvSpPr>
          <p:spPr>
            <a:xfrm>
              <a:off x="7447346" y="4524636"/>
              <a:ext cx="356188" cy="859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a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17"/>
            <p:cNvSpPr txBox="1"/>
            <p:nvPr/>
          </p:nvSpPr>
          <p:spPr>
            <a:xfrm>
              <a:off x="5719154" y="4580534"/>
              <a:ext cx="356188" cy="859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b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18"/>
            <p:cNvSpPr txBox="1"/>
            <p:nvPr/>
          </p:nvSpPr>
          <p:spPr>
            <a:xfrm>
              <a:off x="4833849" y="4608712"/>
              <a:ext cx="338554" cy="859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c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文本框 19"/>
            <p:cNvSpPr txBox="1"/>
            <p:nvPr/>
          </p:nvSpPr>
          <p:spPr>
            <a:xfrm>
              <a:off x="3933834" y="4608712"/>
              <a:ext cx="356188" cy="859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d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0"/>
            <p:cNvSpPr txBox="1"/>
            <p:nvPr/>
          </p:nvSpPr>
          <p:spPr>
            <a:xfrm>
              <a:off x="2878794" y="4608712"/>
              <a:ext cx="356188" cy="859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e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本框 21"/>
            <p:cNvSpPr txBox="1"/>
            <p:nvPr/>
          </p:nvSpPr>
          <p:spPr>
            <a:xfrm>
              <a:off x="1942567" y="4608712"/>
              <a:ext cx="269626" cy="859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f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本框 22"/>
            <p:cNvSpPr txBox="1"/>
            <p:nvPr/>
          </p:nvSpPr>
          <p:spPr>
            <a:xfrm>
              <a:off x="543556" y="4459079"/>
              <a:ext cx="356188" cy="859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g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798310" y="629094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41217"/>
            <a:ext cx="7869560" cy="954360"/>
          </a:xfrm>
        </p:spPr>
        <p:txBody>
          <a:bodyPr/>
          <a:lstStyle/>
          <a:p>
            <a:r>
              <a:rPr lang="en-US" altLang="zh-CN" dirty="0" err="1" smtClean="0"/>
              <a:t>Seg_Map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>
                <a:solidFill>
                  <a:schemeClr val="tx1"/>
                </a:solidFill>
              </a:rPr>
              <a:t>Arduino Sword 002</a:t>
            </a:r>
            <a:endParaRPr lang="en-US" altLang="zh-CN" sz="2800" dirty="0">
              <a:solidFill>
                <a:schemeClr val="tx1"/>
              </a:solidFill>
            </a:endParaRPr>
          </a:p>
          <a:p>
            <a:endParaRPr lang="en-US" altLang="zh-CN" sz="2800" dirty="0" smtClean="0">
              <a:solidFill>
                <a:schemeClr val="tx1"/>
              </a:solidFill>
            </a:endParaRPr>
          </a:p>
          <a:p>
            <a:endParaRPr lang="en-US" altLang="zh-CN" sz="2800" dirty="0">
              <a:solidFill>
                <a:schemeClr val="tx1"/>
              </a:solidFill>
            </a:endParaRPr>
          </a:p>
          <a:p>
            <a:endParaRPr lang="en-US" altLang="zh-CN" sz="2800" dirty="0" smtClean="0">
              <a:solidFill>
                <a:schemeClr val="tx1"/>
              </a:solidFill>
            </a:endParaRPr>
          </a:p>
          <a:p>
            <a:endParaRPr lang="en-US" altLang="zh-CN" sz="2800" dirty="0">
              <a:solidFill>
                <a:schemeClr val="tx1"/>
              </a:solidFill>
            </a:endParaRPr>
          </a:p>
          <a:p>
            <a:r>
              <a:rPr lang="en-US" altLang="zh-CN" sz="2800" dirty="0" smtClean="0">
                <a:solidFill>
                  <a:schemeClr val="tx1"/>
                </a:solidFill>
              </a:rPr>
              <a:t>Sword </a:t>
            </a:r>
            <a:r>
              <a:rPr lang="zh-CN" altLang="en-US" sz="2800" dirty="0" smtClean="0">
                <a:solidFill>
                  <a:schemeClr val="tx1"/>
                </a:solidFill>
              </a:rPr>
              <a:t>平台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662" y="1844824"/>
            <a:ext cx="8250138" cy="18403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32" y="4476890"/>
            <a:ext cx="8763083" cy="1616406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3851920" y="3685091"/>
            <a:ext cx="3744416" cy="4639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</a:rPr>
              <a:t>描述不一样，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Why?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5765" y="179705"/>
            <a:ext cx="3455670" cy="1582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3246755" y="4201795"/>
            <a:ext cx="5140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并行输入串行移位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输</a:t>
            </a:r>
            <a:r>
              <a:rPr lang="zh-CN" altLang="en-US" b="1">
                <a:solidFill>
                  <a:schemeClr val="tx2">
                    <a:lumMod val="60000"/>
                    <a:lumOff val="40000"/>
                  </a:schemeClr>
                </a:solidFill>
              </a:rPr>
              <a:t>出显示</a:t>
            </a:r>
            <a:r>
              <a:rPr lang="en-US" altLang="zh-CN" b="1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r>
              <a:rPr lang="en-US" altLang="zh-CN" b="1">
                <a:solidFill>
                  <a:srgbClr val="FF0000"/>
                </a:solidFill>
              </a:rPr>
              <a:t>A,B,C,D,E,F,G,DP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545" y="37465"/>
            <a:ext cx="1818640" cy="18662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09565" y="1724025"/>
            <a:ext cx="2978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AN0:DP,G,F,E,D,C,B,A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860540" y="634809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44624"/>
            <a:ext cx="8157592" cy="95436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Sword-</a:t>
            </a:r>
            <a:r>
              <a:rPr lang="zh-CN" altLang="en-US" dirty="0" smtClean="0"/>
              <a:t>七段</a:t>
            </a:r>
            <a:r>
              <a:rPr lang="zh-CN" altLang="en-US" dirty="0"/>
              <a:t>译</a:t>
            </a:r>
            <a:r>
              <a:rPr lang="zh-CN" altLang="en-US" dirty="0" smtClean="0"/>
              <a:t>显示</a:t>
            </a:r>
            <a:r>
              <a:rPr lang="zh-CN" altLang="en-US" dirty="0"/>
              <a:t>器</a:t>
            </a:r>
            <a:r>
              <a:rPr lang="zh-CN" altLang="en-US" dirty="0" smtClean="0"/>
              <a:t>端口</a:t>
            </a:r>
            <a:r>
              <a:rPr lang="zh-CN" altLang="en-US" dirty="0"/>
              <a:t>信号：</a:t>
            </a:r>
            <a:r>
              <a:rPr lang="en-US" altLang="zh-CN" dirty="0">
                <a:solidFill>
                  <a:srgbClr val="FF0000"/>
                </a:solidFill>
              </a:rPr>
              <a:t>U6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824536"/>
          </a:xfrm>
        </p:spPr>
        <p:txBody>
          <a:bodyPr/>
          <a:lstStyle/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 smtClean="0">
                <a:solidFill>
                  <a:srgbClr val="3333FF"/>
                </a:solidFill>
              </a:rPr>
              <a:t>module </a:t>
            </a:r>
            <a:r>
              <a:rPr lang="en-US" altLang="zh-CN" sz="2000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SSeg7_Dev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>
                <a:solidFill>
                  <a:srgbClr val="3333FF"/>
                </a:solidFill>
              </a:rPr>
              <a:t>input </a:t>
            </a:r>
            <a:r>
              <a:rPr lang="en-US" altLang="zh-CN" sz="2000" dirty="0" err="1"/>
              <a:t>clk</a:t>
            </a:r>
            <a:r>
              <a:rPr lang="en-US" altLang="zh-CN" sz="2000" dirty="0"/>
              <a:t>,	</a:t>
            </a:r>
            <a:r>
              <a:rPr lang="en-US" altLang="zh-CN" sz="2000" dirty="0" smtClean="0"/>
              <a:t>	//</a:t>
            </a:r>
            <a:r>
              <a:rPr lang="zh-CN" altLang="en-US" sz="2000" dirty="0" smtClean="0"/>
              <a:t>时钟</a:t>
            </a:r>
            <a:endParaRPr lang="zh-CN" altLang="en-US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zh-CN" altLang="en-US" sz="2000" dirty="0"/>
              <a:t>		</a:t>
            </a:r>
            <a:r>
              <a:rPr lang="zh-CN" altLang="en-US" sz="2000" dirty="0" smtClean="0"/>
              <a:t>          </a:t>
            </a:r>
            <a:r>
              <a:rPr lang="en-US" altLang="zh-CN" sz="2000" b="1" dirty="0">
                <a:solidFill>
                  <a:srgbClr val="3333FF"/>
                </a:solidFill>
              </a:rPr>
              <a:t>input</a:t>
            </a:r>
            <a:r>
              <a:rPr lang="en-US" altLang="zh-CN" sz="2000" dirty="0" smtClean="0"/>
              <a:t> </a:t>
            </a:r>
            <a:r>
              <a:rPr lang="en-US" altLang="zh-CN" sz="2000" dirty="0" err="1"/>
              <a:t>rst</a:t>
            </a:r>
            <a:r>
              <a:rPr lang="en-US" altLang="zh-CN" sz="2000" dirty="0"/>
              <a:t>,	</a:t>
            </a:r>
            <a:r>
              <a:rPr lang="en-US" altLang="zh-CN" sz="2000" dirty="0" smtClean="0"/>
              <a:t>	//</a:t>
            </a:r>
            <a:r>
              <a:rPr lang="zh-CN" altLang="en-US" sz="2000" dirty="0"/>
              <a:t>复位</a:t>
            </a:r>
            <a:endParaRPr lang="zh-CN" altLang="en-US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zh-CN" altLang="en-US" sz="2000" dirty="0"/>
              <a:t>		</a:t>
            </a:r>
            <a:r>
              <a:rPr lang="zh-CN" altLang="en-US" sz="2000" dirty="0" smtClean="0"/>
              <a:t>          </a:t>
            </a:r>
            <a:r>
              <a:rPr lang="en-US" altLang="zh-CN" sz="2000" b="1" dirty="0">
                <a:solidFill>
                  <a:srgbClr val="3333FF"/>
                </a:solidFill>
              </a:rPr>
              <a:t>input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Start,	</a:t>
            </a:r>
            <a:r>
              <a:rPr lang="en-US" altLang="zh-CN" sz="2000" dirty="0" smtClean="0"/>
              <a:t>	//</a:t>
            </a:r>
            <a:r>
              <a:rPr lang="zh-CN" altLang="en-US" sz="2000" dirty="0"/>
              <a:t>串行扫描启动</a:t>
            </a:r>
            <a:endParaRPr lang="zh-CN" altLang="en-US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zh-CN" altLang="en-US" sz="2000" dirty="0"/>
              <a:t>		</a:t>
            </a:r>
            <a:r>
              <a:rPr lang="zh-CN" altLang="en-US" sz="2000" dirty="0" smtClean="0"/>
              <a:t>          </a:t>
            </a:r>
            <a:r>
              <a:rPr lang="en-US" altLang="zh-CN" sz="2000" b="1" dirty="0">
                <a:solidFill>
                  <a:srgbClr val="3333FF"/>
                </a:solidFill>
              </a:rPr>
              <a:t>input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SW0,	</a:t>
            </a:r>
            <a:r>
              <a:rPr lang="en-US" altLang="zh-CN" sz="2000" dirty="0" smtClean="0"/>
              <a:t>//</a:t>
            </a:r>
            <a:r>
              <a:rPr lang="zh-CN" altLang="en-US" sz="2000" dirty="0"/>
              <a:t>文本</a:t>
            </a:r>
            <a:r>
              <a:rPr lang="en-US" altLang="zh-CN" sz="2000" dirty="0"/>
              <a:t>(16</a:t>
            </a:r>
            <a:r>
              <a:rPr lang="zh-CN" altLang="en-US" sz="2000" dirty="0"/>
              <a:t>进制</a:t>
            </a:r>
            <a:r>
              <a:rPr lang="en-US" altLang="zh-CN" sz="2000" dirty="0"/>
              <a:t>)/</a:t>
            </a:r>
            <a:r>
              <a:rPr lang="zh-CN" altLang="en-US" sz="2000" dirty="0"/>
              <a:t>图型</a:t>
            </a:r>
            <a:r>
              <a:rPr lang="en-US" altLang="zh-CN" sz="2000" dirty="0"/>
              <a:t>(</a:t>
            </a:r>
            <a:r>
              <a:rPr lang="zh-CN" altLang="en-US" sz="2000" dirty="0"/>
              <a:t>点阵</a:t>
            </a:r>
            <a:r>
              <a:rPr lang="en-US" altLang="zh-CN" sz="2000" dirty="0"/>
              <a:t>)</a:t>
            </a:r>
            <a:r>
              <a:rPr lang="zh-CN" altLang="en-US" sz="2000" dirty="0"/>
              <a:t>切换</a:t>
            </a:r>
            <a:endParaRPr lang="zh-CN" altLang="en-US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zh-CN" altLang="en-US" sz="2000" dirty="0"/>
              <a:t>		</a:t>
            </a:r>
            <a:r>
              <a:rPr lang="zh-CN" altLang="en-US" sz="2000" dirty="0" smtClean="0"/>
              <a:t>          </a:t>
            </a:r>
            <a:r>
              <a:rPr lang="en-US" altLang="zh-CN" sz="2000" b="1" dirty="0">
                <a:solidFill>
                  <a:srgbClr val="3333FF"/>
                </a:solidFill>
              </a:rPr>
              <a:t>input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flash,	</a:t>
            </a:r>
            <a:r>
              <a:rPr lang="en-US" altLang="zh-CN" sz="2000" dirty="0" smtClean="0"/>
              <a:t>//</a:t>
            </a:r>
            <a:r>
              <a:rPr lang="zh-CN" altLang="en-US" sz="2000" dirty="0"/>
              <a:t>七段码闪烁频率</a:t>
            </a:r>
            <a:endParaRPr lang="zh-CN" altLang="en-US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zh-CN" altLang="en-US" sz="2000" dirty="0"/>
              <a:t>		</a:t>
            </a:r>
            <a:r>
              <a:rPr lang="zh-CN" altLang="en-US" sz="2000" dirty="0" smtClean="0"/>
              <a:t>         </a:t>
            </a:r>
            <a:r>
              <a:rPr lang="zh-CN" altLang="en-US" sz="2000" b="1" dirty="0">
                <a:solidFill>
                  <a:srgbClr val="3333FF"/>
                </a:solidFill>
              </a:rPr>
              <a:t> </a:t>
            </a:r>
            <a:r>
              <a:rPr lang="en-US" altLang="zh-CN" sz="2000" b="1" dirty="0">
                <a:solidFill>
                  <a:srgbClr val="3333FF"/>
                </a:solidFill>
              </a:rPr>
              <a:t>input</a:t>
            </a:r>
            <a:r>
              <a:rPr lang="en-US" altLang="zh-CN" sz="2000" dirty="0" smtClean="0"/>
              <a:t>[31:0]</a:t>
            </a:r>
            <a:r>
              <a:rPr lang="en-US" altLang="zh-CN" sz="2000" dirty="0" err="1" smtClean="0"/>
              <a:t>Hexs</a:t>
            </a:r>
            <a:r>
              <a:rPr lang="en-US" altLang="zh-CN" sz="2000" dirty="0"/>
              <a:t>,	//32</a:t>
            </a:r>
            <a:r>
              <a:rPr lang="zh-CN" altLang="en-US" sz="2000" dirty="0"/>
              <a:t>位待显示</a:t>
            </a:r>
            <a:r>
              <a:rPr lang="zh-CN" altLang="en-US" sz="2000" dirty="0" smtClean="0"/>
              <a:t>输入数据，接</a:t>
            </a:r>
            <a:r>
              <a:rPr lang="en-US" altLang="zh-CN" sz="2000" dirty="0" smtClean="0"/>
              <a:t>U5</a:t>
            </a:r>
            <a:endParaRPr lang="zh-CN" altLang="en-US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zh-CN" altLang="en-US" sz="2000" dirty="0"/>
              <a:t>		</a:t>
            </a:r>
            <a:r>
              <a:rPr lang="zh-CN" altLang="en-US" sz="2000" dirty="0" smtClean="0"/>
              <a:t>          </a:t>
            </a:r>
            <a:r>
              <a:rPr lang="en-US" altLang="zh-CN" sz="2000" b="1" dirty="0">
                <a:solidFill>
                  <a:srgbClr val="3333FF"/>
                </a:solidFill>
              </a:rPr>
              <a:t>input</a:t>
            </a:r>
            <a:r>
              <a:rPr lang="en-US" altLang="zh-CN" sz="2000" dirty="0" smtClean="0"/>
              <a:t>[7:0]point</a:t>
            </a:r>
            <a:r>
              <a:rPr lang="en-US" altLang="zh-CN" sz="2000" dirty="0"/>
              <a:t>,	//</a:t>
            </a:r>
            <a:r>
              <a:rPr lang="zh-CN" altLang="en-US" sz="2000" dirty="0"/>
              <a:t>七段码小数点：</a:t>
            </a:r>
            <a:r>
              <a:rPr lang="en-US" altLang="zh-CN" sz="2000" dirty="0"/>
              <a:t>8</a:t>
            </a:r>
            <a:r>
              <a:rPr lang="zh-CN" altLang="en-US" sz="2000" dirty="0"/>
              <a:t>个</a:t>
            </a:r>
            <a:endParaRPr lang="zh-CN" altLang="en-US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zh-CN" altLang="en-US" sz="2000" dirty="0"/>
              <a:t>		</a:t>
            </a:r>
            <a:r>
              <a:rPr lang="zh-CN" altLang="en-US" sz="2000" dirty="0" smtClean="0"/>
              <a:t>          </a:t>
            </a:r>
            <a:r>
              <a:rPr lang="en-US" altLang="zh-CN" sz="2000" b="1" dirty="0">
                <a:solidFill>
                  <a:srgbClr val="3333FF"/>
                </a:solidFill>
              </a:rPr>
              <a:t>input</a:t>
            </a:r>
            <a:r>
              <a:rPr lang="en-US" altLang="zh-CN" sz="2000" dirty="0" smtClean="0"/>
              <a:t>[7:0]LES</a:t>
            </a:r>
            <a:r>
              <a:rPr lang="en-US" altLang="zh-CN" sz="2000" dirty="0"/>
              <a:t>,	</a:t>
            </a:r>
            <a:r>
              <a:rPr lang="en-US" altLang="zh-CN" sz="2000" dirty="0" smtClean="0"/>
              <a:t>//</a:t>
            </a:r>
            <a:r>
              <a:rPr lang="zh-CN" altLang="en-US" sz="2000" dirty="0"/>
              <a:t>七段码使能：</a:t>
            </a:r>
            <a:r>
              <a:rPr lang="en-US" altLang="zh-CN" sz="2000" dirty="0"/>
              <a:t>=1</a:t>
            </a:r>
            <a:r>
              <a:rPr lang="zh-CN" altLang="en-US" sz="2000" dirty="0"/>
              <a:t>时闪烁</a:t>
            </a:r>
            <a:endParaRPr lang="zh-CN" altLang="en-US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zh-CN" altLang="en-US" sz="2000" dirty="0"/>
              <a:t>		</a:t>
            </a:r>
            <a:r>
              <a:rPr lang="zh-CN" altLang="en-US" sz="2000" dirty="0" smtClean="0"/>
              <a:t>          </a:t>
            </a:r>
            <a:r>
              <a:rPr lang="en-US" altLang="zh-CN" sz="2000" b="1" dirty="0">
                <a:solidFill>
                  <a:srgbClr val="3333FF"/>
                </a:solidFill>
              </a:rPr>
              <a:t>output</a:t>
            </a:r>
            <a:r>
              <a:rPr lang="en-US" altLang="zh-CN" sz="2000" dirty="0" smtClean="0"/>
              <a:t> </a:t>
            </a:r>
            <a:r>
              <a:rPr lang="en-US" altLang="zh-CN" sz="2000" dirty="0" err="1"/>
              <a:t>seg_clk</a:t>
            </a:r>
            <a:r>
              <a:rPr lang="en-US" altLang="zh-CN" sz="2000" dirty="0" smtClean="0"/>
              <a:t>,	//</a:t>
            </a:r>
            <a:r>
              <a:rPr lang="zh-CN" altLang="en-US" sz="2000" dirty="0"/>
              <a:t>串行移位时钟</a:t>
            </a:r>
            <a:endParaRPr lang="zh-CN" altLang="en-US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zh-CN" altLang="en-US" sz="2000" dirty="0"/>
              <a:t>		</a:t>
            </a:r>
            <a:r>
              <a:rPr lang="zh-CN" altLang="en-US" sz="2000" dirty="0" smtClean="0"/>
              <a:t>          </a:t>
            </a:r>
            <a:r>
              <a:rPr lang="en-US" altLang="zh-CN" sz="2000" b="1" dirty="0">
                <a:solidFill>
                  <a:srgbClr val="3333FF"/>
                </a:solidFill>
              </a:rPr>
              <a:t>output</a:t>
            </a:r>
            <a:r>
              <a:rPr lang="en-US" altLang="zh-CN" sz="2000" dirty="0" smtClean="0"/>
              <a:t> </a:t>
            </a:r>
            <a:r>
              <a:rPr lang="en-US" altLang="zh-CN" sz="2000" dirty="0" err="1"/>
              <a:t>seg_sout</a:t>
            </a:r>
            <a:r>
              <a:rPr lang="en-US" altLang="zh-CN" sz="2000" dirty="0"/>
              <a:t>,	//</a:t>
            </a:r>
            <a:r>
              <a:rPr lang="zh-CN" altLang="en-US" sz="2000" dirty="0"/>
              <a:t>七段显示数据</a:t>
            </a:r>
            <a:r>
              <a:rPr lang="en-US" altLang="zh-CN" sz="2000" dirty="0"/>
              <a:t>(</a:t>
            </a:r>
            <a:r>
              <a:rPr lang="zh-CN" altLang="en-US" sz="2000" dirty="0"/>
              <a:t>串行输出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dirty="0" smtClean="0"/>
              <a:t>          </a:t>
            </a:r>
            <a:r>
              <a:rPr lang="en-US" altLang="zh-CN" sz="2000" b="1" dirty="0">
                <a:solidFill>
                  <a:srgbClr val="3333FF"/>
                </a:solidFill>
              </a:rPr>
              <a:t>output </a:t>
            </a:r>
            <a:r>
              <a:rPr lang="en-US" altLang="zh-CN" sz="2000" dirty="0"/>
              <a:t>SEG_PEN,	//</a:t>
            </a:r>
            <a:r>
              <a:rPr lang="zh-CN" altLang="en-US" sz="2000" dirty="0"/>
              <a:t>七段码显示刷新使能</a:t>
            </a:r>
            <a:endParaRPr lang="zh-CN" altLang="en-US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zh-CN" altLang="en-US" sz="2000" dirty="0"/>
              <a:t>		</a:t>
            </a:r>
            <a:r>
              <a:rPr lang="zh-CN" altLang="en-US" sz="2000" dirty="0" smtClean="0"/>
              <a:t>          </a:t>
            </a:r>
            <a:r>
              <a:rPr lang="en-US" altLang="zh-CN" sz="2000" b="1" dirty="0">
                <a:solidFill>
                  <a:srgbClr val="3333FF"/>
                </a:solidFill>
              </a:rPr>
              <a:t>output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seg_clrn</a:t>
            </a:r>
            <a:r>
              <a:rPr lang="en-US" altLang="zh-CN" sz="2000" dirty="0" smtClean="0"/>
              <a:t>	//</a:t>
            </a:r>
            <a:r>
              <a:rPr lang="zh-CN" altLang="en-US" sz="2000" dirty="0"/>
              <a:t>七段码</a:t>
            </a:r>
            <a:r>
              <a:rPr lang="zh-CN" altLang="en-US" sz="2000" dirty="0" smtClean="0"/>
              <a:t>显示清零</a:t>
            </a:r>
            <a:endParaRPr lang="zh-CN" altLang="en-US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zh-CN" altLang="en-US" sz="2000" dirty="0"/>
              <a:t>		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      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);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 err="1" smtClean="0">
                <a:solidFill>
                  <a:srgbClr val="3333FF"/>
                </a:solidFill>
              </a:rPr>
              <a:t>endmodule</a:t>
            </a:r>
            <a:endParaRPr lang="en-US" altLang="zh-CN" sz="2000" b="1" dirty="0" smtClean="0">
              <a:solidFill>
                <a:srgbClr val="3333FF"/>
              </a:solidFill>
            </a:endParaRPr>
          </a:p>
          <a:p>
            <a:pPr marL="400050" lvl="1" indent="0">
              <a:spcBef>
                <a:spcPts val="0"/>
              </a:spcBef>
              <a:buNone/>
            </a:pPr>
            <a:endParaRPr lang="en-US" altLang="zh-CN" sz="2000" b="1" dirty="0" smtClean="0">
              <a:solidFill>
                <a:srgbClr val="3333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2060848"/>
            <a:ext cx="2664296" cy="2830342"/>
          </a:xfrm>
          <a:prstGeom prst="rect">
            <a:avLst/>
          </a:prstGeom>
        </p:spPr>
      </p:pic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790055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LED</a:t>
            </a:r>
            <a:r>
              <a:rPr lang="zh-CN" altLang="en-US" dirty="0" smtClean="0"/>
              <a:t>并行显示模块</a:t>
            </a:r>
            <a:r>
              <a:rPr lang="en-US" altLang="zh-CN" dirty="0" smtClean="0"/>
              <a:t>U7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SPIO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087" y="1124744"/>
            <a:ext cx="8229600" cy="4968552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800" dirty="0" smtClean="0">
                <a:solidFill>
                  <a:prstClr val="black"/>
                </a:solidFill>
              </a:rPr>
              <a:t>15</a:t>
            </a:r>
            <a:r>
              <a:rPr lang="zh-CN" altLang="en-US" sz="2800" dirty="0" smtClean="0">
                <a:solidFill>
                  <a:prstClr val="black"/>
                </a:solidFill>
              </a:rPr>
              <a:t>位</a:t>
            </a:r>
            <a:r>
              <a:rPr lang="en-US" altLang="zh-CN" sz="2800" dirty="0" smtClean="0">
                <a:solidFill>
                  <a:prstClr val="black"/>
                </a:solidFill>
              </a:rPr>
              <a:t>LED</a:t>
            </a:r>
            <a:r>
              <a:rPr lang="zh-CN" altLang="en-US" sz="2800" dirty="0" smtClean="0">
                <a:solidFill>
                  <a:prstClr val="black"/>
                </a:solidFill>
              </a:rPr>
              <a:t>指示灯控制</a:t>
            </a:r>
            <a:r>
              <a:rPr lang="en-US" altLang="zh-CN" sz="2800" dirty="0" smtClean="0">
                <a:solidFill>
                  <a:prstClr val="black"/>
                </a:solidFill>
              </a:rPr>
              <a:t>(</a:t>
            </a:r>
            <a:r>
              <a:rPr lang="en-US" altLang="zh-CN" sz="2800" dirty="0">
                <a:solidFill>
                  <a:srgbClr val="FF0000"/>
                </a:solidFill>
              </a:rPr>
              <a:t>IP Core</a:t>
            </a:r>
            <a:r>
              <a:rPr lang="en-US" altLang="zh-CN" sz="2800" dirty="0">
                <a:solidFill>
                  <a:prstClr val="black"/>
                </a:solidFill>
              </a:rPr>
              <a:t>)</a:t>
            </a:r>
            <a:endParaRPr lang="en-US" altLang="zh-CN" sz="28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逻辑实验的</a:t>
            </a:r>
            <a:r>
              <a:rPr lang="zh-CN" altLang="en-US" sz="2400" dirty="0" smtClean="0">
                <a:solidFill>
                  <a:prstClr val="black"/>
                </a:solidFill>
              </a:rPr>
              <a:t>输出</a:t>
            </a:r>
            <a:r>
              <a:rPr lang="en-US" altLang="zh-CN" sz="2400" dirty="0" smtClean="0">
                <a:solidFill>
                  <a:prstClr val="black"/>
                </a:solidFill>
              </a:rPr>
              <a:t>LED</a:t>
            </a:r>
            <a:r>
              <a:rPr lang="zh-CN" altLang="en-US" sz="2400" dirty="0" smtClean="0">
                <a:solidFill>
                  <a:prstClr val="black"/>
                </a:solidFill>
              </a:rPr>
              <a:t>显示模块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 smtClean="0">
                <a:solidFill>
                  <a:prstClr val="black"/>
                </a:solidFill>
              </a:rPr>
              <a:t>相当于通用输入输出接口：</a:t>
            </a:r>
            <a:r>
              <a:rPr lang="en-US" altLang="zh-CN" sz="2000" dirty="0" smtClean="0">
                <a:solidFill>
                  <a:prstClr val="black"/>
                </a:solidFill>
              </a:rPr>
              <a:t>GPIO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000" dirty="0" smtClean="0">
                <a:solidFill>
                  <a:prstClr val="black"/>
                </a:solidFill>
              </a:rPr>
              <a:t>15</a:t>
            </a:r>
            <a:r>
              <a:rPr lang="zh-CN" altLang="en-US" sz="2000" dirty="0" smtClean="0">
                <a:solidFill>
                  <a:prstClr val="black"/>
                </a:solidFill>
              </a:rPr>
              <a:t>位用于</a:t>
            </a:r>
            <a:r>
              <a:rPr lang="en-US" altLang="zh-CN" sz="2000" dirty="0" smtClean="0">
                <a:solidFill>
                  <a:prstClr val="black"/>
                </a:solidFill>
              </a:rPr>
              <a:t>LED</a:t>
            </a:r>
            <a:r>
              <a:rPr lang="zh-CN" altLang="en-US" sz="2000" dirty="0" smtClean="0">
                <a:solidFill>
                  <a:prstClr val="black"/>
                </a:solidFill>
              </a:rPr>
              <a:t>指示控制，其余用于扩展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 smtClean="0">
                <a:solidFill>
                  <a:prstClr val="black"/>
                </a:solidFill>
              </a:rPr>
              <a:t>本</a:t>
            </a:r>
            <a:r>
              <a:rPr lang="zh-CN" altLang="en-US" sz="2400" dirty="0">
                <a:solidFill>
                  <a:prstClr val="black"/>
                </a:solidFill>
              </a:rPr>
              <a:t>课程用于调试显示和</a:t>
            </a:r>
            <a:r>
              <a:rPr lang="en-US" altLang="zh-CN" sz="2400" dirty="0">
                <a:solidFill>
                  <a:prstClr val="black"/>
                </a:solidFill>
              </a:rPr>
              <a:t>CPU</a:t>
            </a:r>
            <a:r>
              <a:rPr lang="zh-CN" altLang="en-US" sz="2400" dirty="0">
                <a:solidFill>
                  <a:prstClr val="black"/>
                </a:solidFill>
              </a:rPr>
              <a:t>的简单外设</a:t>
            </a:r>
            <a:endParaRPr lang="zh-CN" altLang="en-US" sz="2400" dirty="0">
              <a:solidFill>
                <a:prstClr val="black"/>
              </a:solidFill>
            </a:endParaRPr>
          </a:p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dirty="0" smtClean="0">
                <a:solidFill>
                  <a:prstClr val="black"/>
                </a:solidFill>
              </a:rPr>
              <a:t>基本功</a:t>
            </a:r>
            <a:r>
              <a:rPr lang="zh-CN" altLang="en-US" sz="2800" dirty="0">
                <a:solidFill>
                  <a:prstClr val="black"/>
                </a:solidFill>
              </a:rPr>
              <a:t>能</a:t>
            </a:r>
            <a:endParaRPr lang="en-US" altLang="zh-CN" sz="28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输入</a:t>
            </a:r>
            <a:r>
              <a:rPr lang="en-US" altLang="zh-CN" sz="2400" dirty="0">
                <a:solidFill>
                  <a:prstClr val="black"/>
                </a:solidFill>
              </a:rPr>
              <a:t>32</a:t>
            </a:r>
            <a:r>
              <a:rPr lang="zh-CN" altLang="en-US" sz="2400" dirty="0">
                <a:solidFill>
                  <a:prstClr val="black"/>
                </a:solidFill>
              </a:rPr>
              <a:t>位二进制数据</a:t>
            </a:r>
            <a:r>
              <a:rPr lang="zh-CN" altLang="en-US" sz="2400" dirty="0" smtClean="0">
                <a:solidFill>
                  <a:prstClr val="black"/>
                </a:solidFill>
              </a:rPr>
              <a:t>：</a:t>
            </a:r>
            <a:r>
              <a:rPr lang="en-US" altLang="zh-CN" sz="2400" dirty="0" err="1" smtClean="0">
                <a:solidFill>
                  <a:prstClr val="black"/>
                </a:solidFill>
              </a:rPr>
              <a:t>P_Data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000" dirty="0" err="1" smtClean="0">
                <a:solidFill>
                  <a:prstClr val="black"/>
                </a:solidFill>
              </a:rPr>
              <a:t>clk</a:t>
            </a:r>
            <a:r>
              <a:rPr lang="en-US" altLang="zh-CN" sz="2000" dirty="0" smtClean="0">
                <a:solidFill>
                  <a:prstClr val="black"/>
                </a:solidFill>
              </a:rPr>
              <a:t>=</a:t>
            </a:r>
            <a:r>
              <a:rPr lang="zh-CN" altLang="en-US" sz="2000" dirty="0" smtClean="0">
                <a:solidFill>
                  <a:prstClr val="black"/>
                </a:solidFill>
              </a:rPr>
              <a:t>时钟，</a:t>
            </a:r>
            <a:r>
              <a:rPr lang="en-US" altLang="zh-CN" sz="2000" dirty="0" smtClean="0">
                <a:solidFill>
                  <a:prstClr val="black"/>
                </a:solidFill>
              </a:rPr>
              <a:t>EN</a:t>
            </a:r>
            <a:r>
              <a:rPr lang="zh-CN" altLang="en-US" sz="2000" dirty="0" smtClean="0">
                <a:solidFill>
                  <a:prstClr val="black"/>
                </a:solidFill>
              </a:rPr>
              <a:t>：</a:t>
            </a:r>
            <a:r>
              <a:rPr lang="zh-CN" altLang="en-US" sz="2000" dirty="0">
                <a:solidFill>
                  <a:prstClr val="black"/>
                </a:solidFill>
              </a:rPr>
              <a:t>输出</a:t>
            </a:r>
            <a:r>
              <a:rPr lang="zh-CN" altLang="en-US" sz="2000" dirty="0" smtClean="0">
                <a:solidFill>
                  <a:prstClr val="black"/>
                </a:solidFill>
              </a:rPr>
              <a:t>使</a:t>
            </a:r>
            <a:r>
              <a:rPr lang="zh-CN" altLang="en-US" sz="2000" dirty="0">
                <a:solidFill>
                  <a:prstClr val="black"/>
                </a:solidFill>
              </a:rPr>
              <a:t>能</a:t>
            </a:r>
            <a:r>
              <a:rPr lang="zh-CN" altLang="en-US" sz="2000" dirty="0" smtClean="0">
                <a:solidFill>
                  <a:prstClr val="black"/>
                </a:solidFill>
              </a:rPr>
              <a:t>，</a:t>
            </a:r>
            <a:r>
              <a:rPr lang="en-US" altLang="zh-CN" sz="2000" dirty="0" smtClean="0">
                <a:solidFill>
                  <a:prstClr val="black"/>
                </a:solidFill>
              </a:rPr>
              <a:t>Start</a:t>
            </a:r>
            <a:r>
              <a:rPr lang="zh-CN" altLang="en-US" sz="2000" dirty="0" smtClean="0">
                <a:solidFill>
                  <a:prstClr val="black"/>
                </a:solidFill>
              </a:rPr>
              <a:t>：</a:t>
            </a:r>
            <a:r>
              <a:rPr lang="zh-CN" altLang="en-US" sz="2000" dirty="0">
                <a:solidFill>
                  <a:prstClr val="black"/>
                </a:solidFill>
              </a:rPr>
              <a:t>串行扫描启动</a:t>
            </a:r>
            <a:r>
              <a:rPr lang="zh-CN" altLang="en-US" sz="2000" dirty="0" smtClean="0">
                <a:solidFill>
                  <a:prstClr val="black"/>
                </a:solidFill>
              </a:rPr>
              <a:t>，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rst</a:t>
            </a:r>
            <a:r>
              <a:rPr lang="en-US" altLang="zh-CN" sz="2000" dirty="0" smtClean="0">
                <a:solidFill>
                  <a:prstClr val="black"/>
                </a:solidFill>
              </a:rPr>
              <a:t>=</a:t>
            </a:r>
            <a:r>
              <a:rPr lang="zh-CN" altLang="en-US" sz="2000" dirty="0" smtClean="0">
                <a:solidFill>
                  <a:prstClr val="black"/>
                </a:solidFill>
              </a:rPr>
              <a:t>复位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串行输出</a:t>
            </a:r>
            <a:r>
              <a:rPr lang="zh-CN" altLang="en-US" sz="2400" dirty="0" smtClean="0">
                <a:solidFill>
                  <a:prstClr val="black"/>
                </a:solidFill>
              </a:rPr>
              <a:t>：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led_clk</a:t>
            </a:r>
            <a:r>
              <a:rPr lang="en-US" altLang="zh-CN" sz="2000" dirty="0">
                <a:solidFill>
                  <a:prstClr val="black"/>
                </a:solidFill>
              </a:rPr>
              <a:t>=</a:t>
            </a:r>
            <a:r>
              <a:rPr lang="zh-CN" altLang="en-US" sz="2000" dirty="0">
                <a:solidFill>
                  <a:prstClr val="black"/>
                </a:solidFill>
              </a:rPr>
              <a:t>时钟</a:t>
            </a:r>
            <a:r>
              <a:rPr lang="zh-CN" altLang="en-US" sz="2000" dirty="0" smtClean="0">
                <a:solidFill>
                  <a:prstClr val="black"/>
                </a:solidFill>
              </a:rPr>
              <a:t>，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led_sout</a:t>
            </a:r>
            <a:r>
              <a:rPr lang="en-US" altLang="zh-CN" sz="2000" dirty="0">
                <a:solidFill>
                  <a:prstClr val="black"/>
                </a:solidFill>
              </a:rPr>
              <a:t>=</a:t>
            </a:r>
            <a:r>
              <a:rPr lang="zh-CN" altLang="en-US" sz="2000" dirty="0" smtClean="0">
                <a:solidFill>
                  <a:prstClr val="black"/>
                </a:solidFill>
              </a:rPr>
              <a:t>串行</a:t>
            </a:r>
            <a:r>
              <a:rPr lang="zh-CN" altLang="en-US" sz="2000" dirty="0">
                <a:solidFill>
                  <a:prstClr val="black"/>
                </a:solidFill>
              </a:rPr>
              <a:t>输出</a:t>
            </a:r>
            <a:r>
              <a:rPr lang="zh-CN" altLang="en-US" sz="2000" dirty="0" smtClean="0">
                <a:solidFill>
                  <a:prstClr val="black"/>
                </a:solidFill>
              </a:rPr>
              <a:t>数据，</a:t>
            </a:r>
            <a:r>
              <a:rPr lang="en-US" altLang="zh-CN" sz="2000" dirty="0" smtClean="0">
                <a:solidFill>
                  <a:prstClr val="black"/>
                </a:solidFill>
              </a:rPr>
              <a:t>LED_PEN</a:t>
            </a:r>
            <a:r>
              <a:rPr lang="en-US" altLang="zh-CN" sz="2000" dirty="0">
                <a:solidFill>
                  <a:prstClr val="black"/>
                </a:solidFill>
              </a:rPr>
              <a:t>=</a:t>
            </a:r>
            <a:r>
              <a:rPr lang="zh-CN" altLang="en-US" sz="2000" dirty="0">
                <a:solidFill>
                  <a:prstClr val="black"/>
                </a:solidFill>
              </a:rPr>
              <a:t>使能</a:t>
            </a:r>
            <a:r>
              <a:rPr lang="zh-CN" altLang="en-US" sz="2000" dirty="0" smtClean="0">
                <a:solidFill>
                  <a:prstClr val="black"/>
                </a:solidFill>
              </a:rPr>
              <a:t>，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led_clrn</a:t>
            </a:r>
            <a:r>
              <a:rPr lang="en-US" altLang="zh-CN" sz="2000" dirty="0" smtClean="0">
                <a:solidFill>
                  <a:prstClr val="black"/>
                </a:solidFill>
              </a:rPr>
              <a:t>=</a:t>
            </a:r>
            <a:r>
              <a:rPr lang="zh-CN" altLang="en-US" sz="2000" dirty="0" smtClean="0">
                <a:solidFill>
                  <a:prstClr val="black"/>
                </a:solidFill>
              </a:rPr>
              <a:t>清零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 smtClean="0">
                <a:solidFill>
                  <a:prstClr val="black"/>
                </a:solidFill>
              </a:rPr>
              <a:t>并行输出：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LED_out</a:t>
            </a:r>
            <a:r>
              <a:rPr lang="zh-CN" altLang="en-US" sz="2000" dirty="0" smtClean="0">
                <a:solidFill>
                  <a:prstClr val="black"/>
                </a:solidFill>
              </a:rPr>
              <a:t>、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counter_set</a:t>
            </a:r>
            <a:r>
              <a:rPr lang="zh-CN" altLang="en-US" sz="2000" dirty="0" smtClean="0">
                <a:solidFill>
                  <a:prstClr val="black"/>
                </a:solidFill>
              </a:rPr>
              <a:t>、</a:t>
            </a:r>
            <a:r>
              <a:rPr lang="en-US" altLang="zh-CN" sz="2000" dirty="0" smtClean="0">
                <a:solidFill>
                  <a:prstClr val="black"/>
                </a:solidFill>
              </a:rPr>
              <a:t>GPIOf0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dirty="0">
                <a:solidFill>
                  <a:prstClr val="black"/>
                </a:solidFill>
              </a:rPr>
              <a:t>核模块符号文档：</a:t>
            </a:r>
            <a:r>
              <a:rPr lang="en-US" altLang="zh-CN" sz="2600" dirty="0" err="1" smtClean="0">
                <a:solidFill>
                  <a:prstClr val="black"/>
                </a:solidFill>
              </a:rPr>
              <a:t>SPIO.sym</a:t>
            </a:r>
            <a:endParaRPr lang="en-US" altLang="zh-CN" sz="26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本实验设计并替换</a:t>
            </a:r>
            <a:r>
              <a:rPr lang="en-US" altLang="zh-CN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U7</a:t>
            </a:r>
            <a:r>
              <a:rPr lang="zh-CN" altLang="en-US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的</a:t>
            </a:r>
            <a:r>
              <a:rPr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IP</a:t>
            </a:r>
            <a:r>
              <a:rPr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核</a:t>
            </a:r>
            <a:endParaRPr lang="en-US" altLang="zh-CN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8144" y="4653136"/>
            <a:ext cx="3145520" cy="1944216"/>
          </a:xfrm>
          <a:prstGeom prst="rect">
            <a:avLst/>
          </a:prstGeom>
        </p:spPr>
      </p:pic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933565" y="644969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88" y="115888"/>
            <a:ext cx="7870825" cy="955675"/>
          </a:xfrm>
        </p:spPr>
        <p:txBody>
          <a:bodyPr/>
          <a:lstStyle/>
          <a:p>
            <a:pPr eaLnBrk="1" hangingPunct="1"/>
            <a:r>
              <a:rPr sz="4800" smtClean="0">
                <a:ea typeface="黑体" panose="02010609060101010101" pitchFamily="49" charset="-122"/>
              </a:rPr>
              <a:t>实验目的</a:t>
            </a:r>
            <a:endParaRPr sz="4800" smtClean="0">
              <a:ea typeface="黑体" panose="02010609060101010101" pitchFamily="49" charset="-122"/>
            </a:endParaRPr>
          </a:p>
        </p:txBody>
      </p:sp>
      <p:sp>
        <p:nvSpPr>
          <p:cNvPr id="1126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87375" y="1336675"/>
            <a:ext cx="8064500" cy="4752975"/>
          </a:xfrm>
        </p:spPr>
        <p:txBody>
          <a:bodyPr/>
          <a:lstStyle/>
          <a:p>
            <a:pPr marL="609600" indent="-60960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1.	</a:t>
            </a:r>
            <a:r>
              <a:rPr lang="zh-CN" altLang="en-US" sz="2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了解设备与接口</a:t>
            </a:r>
            <a:endParaRPr lang="en-US" altLang="zh-CN" sz="2800" dirty="0">
              <a:solidFill>
                <a:schemeClr val="tx1"/>
              </a:solidFill>
              <a:ea typeface="+mn-ea"/>
              <a:cs typeface="Times New Roman" panose="02020603050405020304" pitchFamily="18" charset="0"/>
            </a:endParaRPr>
          </a:p>
          <a:p>
            <a:pPr marL="609600" indent="-60960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2.	</a:t>
            </a:r>
            <a:r>
              <a:rPr lang="zh-CN" altLang="en-US" sz="2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了解人机交互</a:t>
            </a:r>
            <a:endParaRPr lang="zh-CN" altLang="en-US" sz="2800" dirty="0" smtClean="0">
              <a:solidFill>
                <a:schemeClr val="tx1"/>
              </a:solidFill>
              <a:ea typeface="+mn-ea"/>
              <a:cs typeface="Times New Roman" panose="02020603050405020304" pitchFamily="18" charset="0"/>
            </a:endParaRPr>
          </a:p>
          <a:p>
            <a:pPr marL="609600" indent="-60960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3.	</a:t>
            </a:r>
            <a:r>
              <a:rPr lang="zh-CN" altLang="en-US" sz="2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了解计算机通讯</a:t>
            </a:r>
            <a:endParaRPr lang="zh-CN" altLang="en-US" sz="2800" dirty="0" smtClean="0">
              <a:solidFill>
                <a:schemeClr val="tx1"/>
              </a:solidFill>
              <a:ea typeface="+mn-ea"/>
              <a:cs typeface="Times New Roman" panose="02020603050405020304" pitchFamily="18" charset="0"/>
            </a:endParaRPr>
          </a:p>
          <a:p>
            <a:pPr marL="609600" indent="-60960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4.	</a:t>
            </a:r>
            <a:r>
              <a:rPr lang="zh-CN" altLang="en-US" sz="2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了解最简单的接口</a:t>
            </a:r>
            <a:r>
              <a:rPr lang="en-US" altLang="zh-CN" sz="2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GPIO</a:t>
            </a:r>
            <a:endParaRPr lang="zh-CN" altLang="en-US" sz="2800" dirty="0" smtClean="0">
              <a:solidFill>
                <a:schemeClr val="tx1"/>
              </a:solidFill>
              <a:ea typeface="+mn-ea"/>
              <a:cs typeface="Times New Roman" panose="02020603050405020304" pitchFamily="18" charset="0"/>
            </a:endParaRPr>
          </a:p>
          <a:p>
            <a:pPr marL="609600" indent="-60960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5.	</a:t>
            </a:r>
            <a:r>
              <a:rPr lang="zh-CN" altLang="en-US" sz="2800" dirty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了解</a:t>
            </a:r>
            <a:r>
              <a:rPr lang="zh-CN" altLang="en-US" sz="2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用</a:t>
            </a:r>
            <a:r>
              <a:rPr lang="en-US" altLang="zh-CN" sz="2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GPIO</a:t>
            </a:r>
            <a:r>
              <a:rPr lang="zh-CN" altLang="en-US" sz="2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实现简单的人机交互</a:t>
            </a:r>
            <a:endParaRPr lang="en-US" altLang="zh-CN" sz="2800" dirty="0">
              <a:solidFill>
                <a:schemeClr val="tx1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400" dirty="0" smtClean="0"/>
              <a:t>Sword</a:t>
            </a:r>
            <a:r>
              <a:rPr lang="zh-CN" altLang="en-US" sz="3400" dirty="0" smtClean="0"/>
              <a:t>平台</a:t>
            </a:r>
            <a:r>
              <a:rPr lang="en-US" altLang="zh-CN" sz="3400" dirty="0" smtClean="0"/>
              <a:t>SPIO</a:t>
            </a:r>
            <a:r>
              <a:rPr lang="zh-CN" altLang="en-US" sz="3400" dirty="0" smtClean="0"/>
              <a:t>并行</a:t>
            </a:r>
            <a:r>
              <a:rPr lang="en-US" altLang="zh-CN" sz="3400" dirty="0" smtClean="0"/>
              <a:t>/LED</a:t>
            </a:r>
            <a:r>
              <a:rPr lang="zh-CN" altLang="en-US" sz="3400" dirty="0" smtClean="0"/>
              <a:t>显示参考描述</a:t>
            </a:r>
            <a:endParaRPr lang="zh-CN" altLang="en-US" sz="3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1600" y="1268760"/>
            <a:ext cx="6552728" cy="4968552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376" y="1219742"/>
            <a:ext cx="8147248" cy="504056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683568" y="4490266"/>
            <a:ext cx="7962056" cy="1621884"/>
          </a:xfrm>
          <a:prstGeom prst="roundRect">
            <a:avLst>
              <a:gd name="adj" fmla="val 10121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300192" y="5373216"/>
            <a:ext cx="432048" cy="4320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核</a:t>
            </a:r>
            <a:endParaRPr lang="zh-CN" altLang="en-US" sz="28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540" y="1228759"/>
            <a:ext cx="2583929" cy="1295286"/>
          </a:xfrm>
          <a:prstGeom prst="rect">
            <a:avLst/>
          </a:prstGeom>
          <a:ln>
            <a:noFill/>
          </a:ln>
        </p:spPr>
      </p:pic>
      <p:sp>
        <p:nvSpPr>
          <p:cNvPr id="9" name="圆角矩形 8"/>
          <p:cNvSpPr/>
          <p:nvPr/>
        </p:nvSpPr>
        <p:spPr>
          <a:xfrm>
            <a:off x="6091540" y="1124744"/>
            <a:ext cx="2636436" cy="14083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713019" y="2536107"/>
            <a:ext cx="298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Arduino LED</a:t>
            </a:r>
            <a:r>
              <a:rPr lang="zh-CN" altLang="en-US" b="1" dirty="0" smtClean="0"/>
              <a:t>接口，不需要</a:t>
            </a:r>
            <a:r>
              <a:rPr lang="zh-CN" altLang="en-US" b="1" dirty="0" smtClean="0">
                <a:solidFill>
                  <a:srgbClr val="FF0000"/>
                </a:solidFill>
              </a:rPr>
              <a:t>核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732270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并转串移位寄存</a:t>
            </a:r>
            <a:r>
              <a:rPr lang="zh-CN" altLang="en-US" dirty="0" smtClean="0">
                <a:solidFill>
                  <a:srgbClr val="FF0000"/>
                </a:solidFill>
              </a:rPr>
              <a:t>核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6862" y="1070992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 smtClean="0">
                <a:solidFill>
                  <a:schemeClr val="tx1"/>
                </a:solidFill>
              </a:rPr>
              <a:t>Sword</a:t>
            </a:r>
            <a:r>
              <a:rPr lang="zh-CN" altLang="en-US" sz="2800" dirty="0" smtClean="0">
                <a:solidFill>
                  <a:schemeClr val="tx1"/>
                </a:solidFill>
              </a:rPr>
              <a:t>平台板七段显示器和</a:t>
            </a:r>
            <a:r>
              <a:rPr lang="en-US" altLang="zh-CN" sz="2800" dirty="0" smtClean="0">
                <a:solidFill>
                  <a:schemeClr val="tx1"/>
                </a:solidFill>
              </a:rPr>
              <a:t>LED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/>
              <a:t>采用串行输出，由</a:t>
            </a:r>
            <a:r>
              <a:rPr lang="en-US" altLang="zh-CN" sz="2400">
                <a:sym typeface="+mn-ea"/>
              </a:rPr>
              <a:t>74LS161</a:t>
            </a:r>
            <a:r>
              <a:rPr lang="zh-CN" altLang="en-US" sz="2400" dirty="0" smtClean="0"/>
              <a:t>串入并出锁存显示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zh-CN" sz="2400">
                <a:solidFill>
                  <a:schemeClr val="accent2">
                    <a:lumMod val="75000"/>
                  </a:schemeClr>
                </a:solidFill>
                <a:sym typeface="+mn-ea"/>
              </a:rPr>
              <a:t>74LV164A:</a:t>
            </a:r>
            <a:r>
              <a:rPr sz="2400">
                <a:solidFill>
                  <a:schemeClr val="accent2">
                    <a:lumMod val="75000"/>
                  </a:schemeClr>
                </a:solidFill>
                <a:sym typeface="+mn-ea"/>
              </a:rPr>
              <a:t>串行输入并行输出移位寄存器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en-US" altLang="zh-CN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/>
              <a:t>8</a:t>
            </a:r>
            <a:r>
              <a:rPr lang="zh-CN" altLang="en-US" sz="2400" dirty="0" smtClean="0"/>
              <a:t>位七段显示器共</a:t>
            </a:r>
            <a:r>
              <a:rPr lang="en-US" altLang="zh-CN" sz="2400" dirty="0" smtClean="0"/>
              <a:t>64</a:t>
            </a:r>
            <a:r>
              <a:rPr lang="zh-CN" altLang="en-US" sz="2400" dirty="0" smtClean="0"/>
              <a:t>个显示点</a:t>
            </a:r>
            <a:endParaRPr lang="en-US" altLang="zh-CN" sz="2400" dirty="0" smtClean="0"/>
          </a:p>
          <a:p>
            <a:pPr lvl="2">
              <a:spcBef>
                <a:spcPts val="0"/>
              </a:spcBef>
            </a:pPr>
            <a:r>
              <a:rPr lang="en-US" altLang="zh-CN" sz="2000" dirty="0" smtClean="0"/>
              <a:t>64</a:t>
            </a:r>
            <a:r>
              <a:rPr lang="zh-CN" altLang="en-US" sz="2000" dirty="0" smtClean="0"/>
              <a:t>位并串转换：</a:t>
            </a:r>
            <a:r>
              <a:rPr lang="en-US" altLang="zh-CN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64</a:t>
            </a:r>
            <a:r>
              <a:rPr lang="zh-CN" alt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位并入串出移位寄存器</a:t>
            </a:r>
            <a:endParaRPr lang="zh-CN" altLang="en-US" sz="20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 smtClean="0"/>
              <a:t>由</a:t>
            </a:r>
            <a:r>
              <a:rPr lang="en-US" altLang="zh-CN" sz="2000" dirty="0" smtClean="0"/>
              <a:t>P2S</a:t>
            </a:r>
            <a:r>
              <a:rPr lang="en-US" altLang="zh-CN" sz="2000" dirty="0"/>
              <a:t>.</a:t>
            </a:r>
            <a:r>
              <a:rPr lang="en-US" altLang="zh-CN" sz="2000" dirty="0" smtClean="0"/>
              <a:t>ngc</a:t>
            </a:r>
            <a:r>
              <a:rPr lang="zh-CN" altLang="en-US" sz="2000" dirty="0" smtClean="0">
                <a:solidFill>
                  <a:srgbClr val="FF0000"/>
                </a:solidFill>
              </a:rPr>
              <a:t>核</a:t>
            </a:r>
            <a:r>
              <a:rPr lang="zh-CN" altLang="en-US" sz="2000" dirty="0"/>
              <a:t>承担</a:t>
            </a:r>
            <a:endParaRPr lang="en-US" altLang="zh-CN" sz="2000" dirty="0" smtClean="0"/>
          </a:p>
          <a:p>
            <a:pPr lvl="1">
              <a:spcBef>
                <a:spcPts val="0"/>
              </a:spcBef>
            </a:pPr>
            <a:r>
              <a:rPr lang="en-US" altLang="zh-CN" sz="2400" dirty="0" smtClean="0"/>
              <a:t>16</a:t>
            </a:r>
            <a:r>
              <a:rPr lang="zh-CN" altLang="en-US" sz="2400" dirty="0" smtClean="0"/>
              <a:t>个</a:t>
            </a:r>
            <a:r>
              <a:rPr lang="en-US" altLang="zh-CN" sz="2400" dirty="0" smtClean="0"/>
              <a:t>LED</a:t>
            </a:r>
            <a:endParaRPr lang="en-US" altLang="zh-CN" sz="2400" dirty="0" smtClean="0"/>
          </a:p>
          <a:p>
            <a:pPr lvl="2">
              <a:spcBef>
                <a:spcPts val="0"/>
              </a:spcBef>
            </a:pPr>
            <a:r>
              <a:rPr lang="en-US" altLang="zh-CN" sz="2000" dirty="0" smtClean="0"/>
              <a:t>16</a:t>
            </a:r>
            <a:r>
              <a:rPr lang="zh-CN" altLang="en-US" sz="2000" dirty="0" smtClean="0"/>
              <a:t>位并串转换：</a:t>
            </a:r>
            <a:r>
              <a:rPr lang="en-US" altLang="zh-CN" sz="2000" dirty="0"/>
              <a:t> </a:t>
            </a:r>
            <a:r>
              <a:rPr lang="en-US" altLang="zh-CN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16</a:t>
            </a:r>
            <a:r>
              <a:rPr lang="zh-CN" alt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位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并入串出</a:t>
            </a:r>
            <a:r>
              <a:rPr lang="zh-CN" alt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移位寄存器</a:t>
            </a:r>
            <a:endParaRPr lang="zh-CN" altLang="en-US" sz="20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 smtClean="0"/>
              <a:t>由</a:t>
            </a:r>
            <a:r>
              <a:rPr lang="en-US" altLang="zh-CN" sz="2000" dirty="0" smtClean="0"/>
              <a:t>LED_P2S.ngc</a:t>
            </a:r>
            <a:r>
              <a:rPr lang="zh-CN" altLang="en-US" sz="2000" dirty="0" smtClean="0">
                <a:solidFill>
                  <a:srgbClr val="FF0000"/>
                </a:solidFill>
              </a:rPr>
              <a:t>核</a:t>
            </a:r>
            <a:r>
              <a:rPr lang="zh-CN" altLang="en-US" sz="2000" dirty="0" smtClean="0"/>
              <a:t>承担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085" y="4284980"/>
            <a:ext cx="4838700" cy="19443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12" y="4285074"/>
            <a:ext cx="3801538" cy="1944216"/>
          </a:xfrm>
          <a:prstGeom prst="rect">
            <a:avLst/>
          </a:prstGeom>
        </p:spPr>
      </p:pic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772910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逻辑课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:</a:t>
            </a:r>
            <a:r>
              <a:rPr lang="zh-CN" altLang="en-US" dirty="0" smtClean="0"/>
              <a:t>接口说明：主板</a:t>
            </a:r>
            <a:r>
              <a:rPr lang="en-US" altLang="zh-CN" dirty="0" smtClean="0"/>
              <a:t>LED</a:t>
            </a:r>
            <a:r>
              <a:rPr lang="zh-CN" altLang="en-US" dirty="0" smtClean="0"/>
              <a:t>灯</a:t>
            </a:r>
            <a:endParaRPr lang="zh-CN" altLang="en-US" dirty="0"/>
          </a:p>
        </p:txBody>
      </p:sp>
      <p:pic>
        <p:nvPicPr>
          <p:cNvPr id="24" name="图片 23"/>
          <p:cNvPicPr/>
          <p:nvPr/>
        </p:nvPicPr>
        <p:blipFill>
          <a:blip r:embed="rId1"/>
          <a:stretch>
            <a:fillRect/>
          </a:stretch>
        </p:blipFill>
        <p:spPr>
          <a:xfrm>
            <a:off x="2195736" y="2924944"/>
            <a:ext cx="6624736" cy="358214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10" y="2204864"/>
            <a:ext cx="7256917" cy="720080"/>
          </a:xfrm>
          <a:prstGeom prst="rect">
            <a:avLst/>
          </a:prstGeom>
        </p:spPr>
      </p:pic>
      <p:sp>
        <p:nvSpPr>
          <p:cNvPr id="26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 smtClean="0">
                <a:solidFill>
                  <a:prstClr val="black"/>
                </a:solidFill>
              </a:rPr>
              <a:t>采用</a:t>
            </a:r>
            <a:r>
              <a:rPr lang="en-US" altLang="zh-CN" sz="2400" dirty="0" smtClean="0">
                <a:solidFill>
                  <a:prstClr val="black"/>
                </a:solidFill>
              </a:rPr>
              <a:t>2</a:t>
            </a:r>
            <a:r>
              <a:rPr lang="zh-CN" altLang="en-US" sz="2400" dirty="0" smtClean="0">
                <a:solidFill>
                  <a:prstClr val="black"/>
                </a:solidFill>
              </a:rPr>
              <a:t>个</a:t>
            </a:r>
            <a:r>
              <a:rPr lang="en-US" altLang="zh-CN" sz="2400" dirty="0" smtClean="0">
                <a:solidFill>
                  <a:prstClr val="black"/>
                </a:solidFill>
              </a:rPr>
              <a:t>74LV164A</a:t>
            </a:r>
            <a:r>
              <a:rPr lang="zh-CN" altLang="en-US" sz="2400" dirty="0" smtClean="0">
                <a:solidFill>
                  <a:prstClr val="black"/>
                </a:solidFill>
              </a:rPr>
              <a:t>构成</a:t>
            </a:r>
            <a:r>
              <a:rPr lang="en-US" altLang="zh-CN" sz="2400" dirty="0" smtClean="0">
                <a:solidFill>
                  <a:prstClr val="black"/>
                </a:solidFill>
              </a:rPr>
              <a:t>16</a:t>
            </a:r>
            <a:r>
              <a:rPr lang="zh-CN" altLang="en-US" sz="2400" dirty="0" smtClean="0">
                <a:solidFill>
                  <a:prstClr val="black"/>
                </a:solidFill>
              </a:rPr>
              <a:t>位串行输入并行输出移位寄存器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 smtClean="0">
                <a:solidFill>
                  <a:prstClr val="black"/>
                </a:solidFill>
              </a:rPr>
              <a:t>并行输出控制</a:t>
            </a:r>
            <a:r>
              <a:rPr lang="en-US" altLang="zh-CN" sz="2400" dirty="0" smtClean="0">
                <a:solidFill>
                  <a:prstClr val="black"/>
                </a:solidFill>
              </a:rPr>
              <a:t>16</a:t>
            </a:r>
            <a:r>
              <a:rPr lang="zh-CN" altLang="en-US" sz="2400" dirty="0" smtClean="0">
                <a:solidFill>
                  <a:prstClr val="black"/>
                </a:solidFill>
              </a:rPr>
              <a:t>个</a:t>
            </a:r>
            <a:r>
              <a:rPr lang="en-US" altLang="zh-CN" sz="2400" dirty="0" smtClean="0">
                <a:solidFill>
                  <a:prstClr val="black"/>
                </a:solidFill>
              </a:rPr>
              <a:t>LED</a:t>
            </a:r>
            <a:r>
              <a:rPr lang="zh-CN" altLang="en-US" sz="2400" dirty="0" smtClean="0">
                <a:solidFill>
                  <a:prstClr val="black"/>
                </a:solidFill>
              </a:rPr>
              <a:t>灯</a:t>
            </a:r>
            <a:endParaRPr lang="en-US" altLang="zh-CN" sz="2400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832600" y="639889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0"/>
              </a:spcBef>
            </a:pPr>
            <a:r>
              <a:rPr lang="en-US" altLang="zh-CN" dirty="0">
                <a:solidFill>
                  <a:prstClr val="black"/>
                </a:solidFill>
              </a:rPr>
              <a:t>74LV164A</a:t>
            </a:r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09" y="1937363"/>
            <a:ext cx="1944216" cy="1827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904" y="1843158"/>
            <a:ext cx="3689616" cy="269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20" y="4542634"/>
            <a:ext cx="7694613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/>
          <p:cNvGraphicFramePr/>
          <p:nvPr/>
        </p:nvGraphicFramePr>
        <p:xfrm>
          <a:off x="3018790" y="183515"/>
          <a:ext cx="5738495" cy="159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4" imgW="5734050" imgH="1752600" progId="Paint.Picture">
                  <p:embed/>
                </p:oleObj>
              </mc:Choice>
              <mc:Fallback>
                <p:oleObj name="" r:id="rId4" imgW="5734050" imgH="17526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5"/>
                    </p:blipFill>
                    <p:spPr>
                      <a:xfrm>
                        <a:off x="3018790" y="183515"/>
                        <a:ext cx="5738495" cy="159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747510" y="63817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0"/>
              </a:spcBef>
            </a:pPr>
            <a:r>
              <a:rPr lang="en-US" altLang="zh-CN" dirty="0">
                <a:solidFill>
                  <a:prstClr val="black"/>
                </a:solidFill>
              </a:rPr>
              <a:t>74LV164A</a:t>
            </a:r>
            <a:endParaRPr lang="en-US" altLang="zh-CN" dirty="0">
              <a:solidFill>
                <a:prstClr val="black"/>
              </a:solidFill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1021715" y="4732655"/>
          <a:ext cx="6922770" cy="1819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5734050" imgH="1752600" progId="Paint.Picture">
                  <p:embed/>
                </p:oleObj>
              </mc:Choice>
              <mc:Fallback>
                <p:oleObj name="" r:id="rId1" imgW="5734050" imgH="17526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021715" y="4732655"/>
                        <a:ext cx="6922770" cy="1819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/>
          <p:nvPr/>
        </p:nvGraphicFramePr>
        <p:xfrm>
          <a:off x="896620" y="1196975"/>
          <a:ext cx="6910705" cy="3634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6905625" imgH="3762375" progId="Paint.Picture">
                  <p:embed/>
                </p:oleObj>
              </mc:Choice>
              <mc:Fallback>
                <p:oleObj name="" r:id="rId3" imgW="6905625" imgH="376237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</p:blipFill>
                    <p:spPr>
                      <a:xfrm>
                        <a:off x="896620" y="1196975"/>
                        <a:ext cx="6910705" cy="3634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823710" y="639826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</a:rPr>
              <a:t>Course Outline</a:t>
            </a:r>
            <a:endParaRPr lang="zh-CN" altLang="en-US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219200" y="1371600"/>
          <a:ext cx="7206952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874510" y="639826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工程：</a:t>
            </a:r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OExp02-7SEG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89654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 smtClean="0">
                <a:solidFill>
                  <a:schemeClr val="tx1"/>
                </a:solidFill>
              </a:rPr>
              <a:t>设计实现八位七段显示器模块：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SSeg7_Dev.v</a:t>
            </a:r>
            <a:endParaRPr lang="en-US" altLang="zh-CN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顶层用逻辑图实现，其余用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HDL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结构化描述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设计实现并行输出兼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显示模块：</a:t>
            </a:r>
            <a:r>
              <a:rPr lang="en-US" altLang="zh-CN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SPIO.v</a:t>
            </a:r>
            <a:endParaRPr lang="en-US" altLang="zh-CN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结构化描述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集成替换实验一的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U6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U7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endParaRPr lang="en-US" altLang="zh-CN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重建实验一工程为：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OExp02-7SEG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调用核或已设计模块实现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开关去抖模块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(IP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U9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数据输入模块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(IP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M4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通用分频模块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clk_div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U8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 smtClean="0"/>
              <a:t>八</a:t>
            </a:r>
            <a:r>
              <a:rPr lang="zh-CN" altLang="en-US" sz="2000" dirty="0"/>
              <a:t>数据通路</a:t>
            </a:r>
            <a:r>
              <a:rPr lang="zh-CN" altLang="en-US" sz="2000" dirty="0" smtClean="0"/>
              <a:t>模块</a:t>
            </a:r>
            <a:r>
              <a:rPr lang="en-US" altLang="zh-CN" sz="2000" dirty="0" smtClean="0"/>
              <a:t>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Multi_8CH32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U5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 smtClean="0"/>
              <a:t>七段显示模块</a:t>
            </a:r>
            <a:r>
              <a:rPr lang="en-US" altLang="zh-CN" sz="2000" dirty="0"/>
              <a:t>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SSeg7_Dev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U6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显示模块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(SPIO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U7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840855" y="644080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设计要点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020" y="1268730"/>
            <a:ext cx="8955405" cy="5040630"/>
          </a:xfrm>
        </p:spPr>
        <p:txBody>
          <a:bodyPr/>
          <a:lstStyle/>
          <a:p>
            <a:pPr>
              <a:lnSpc>
                <a:spcPts val="3000"/>
              </a:lnSpc>
              <a:spcBef>
                <a:spcPts val="0"/>
              </a:spcBef>
            </a:pPr>
            <a:r>
              <a:rPr lang="zh-CN" altLang="en-US" sz="2800" dirty="0">
                <a:solidFill>
                  <a:prstClr val="black"/>
                </a:solidFill>
              </a:rPr>
              <a:t>新建工程：</a:t>
            </a:r>
            <a:r>
              <a:rPr lang="en-US" altLang="zh-CN" sz="2800" dirty="0" smtClean="0">
                <a:solidFill>
                  <a:srgbClr val="3E3EF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OExp02-7SEG</a:t>
            </a:r>
            <a:endParaRPr lang="en-US" altLang="zh-CN" sz="2800" dirty="0" smtClean="0">
              <a:solidFill>
                <a:srgbClr val="3E3EFC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zh-CN" altLang="en-US" sz="2800" dirty="0" smtClean="0">
                <a:solidFill>
                  <a:prstClr val="black"/>
                </a:solidFill>
              </a:rPr>
              <a:t>设计</a:t>
            </a:r>
            <a:r>
              <a:rPr lang="en-US" altLang="zh-CN" sz="2800" dirty="0" smtClean="0">
                <a:solidFill>
                  <a:prstClr val="black"/>
                </a:solidFill>
              </a:rPr>
              <a:t>8</a:t>
            </a:r>
            <a:r>
              <a:rPr lang="zh-CN" altLang="en-US" sz="2800" dirty="0" smtClean="0">
                <a:solidFill>
                  <a:prstClr val="black"/>
                </a:solidFill>
              </a:rPr>
              <a:t>位七段显示器静态译码模块：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HexTo8SEG.v</a:t>
            </a:r>
            <a:endParaRPr lang="en-US" altLang="zh-CN" sz="2800" dirty="0" smtClean="0">
              <a:solidFill>
                <a:prstClr val="black"/>
              </a:solidFill>
            </a:endParaRPr>
          </a:p>
          <a:p>
            <a:pPr lvl="1">
              <a:lnSpc>
                <a:spcPts val="2800"/>
              </a:lnSpc>
              <a:spcBef>
                <a:spcPts val="0"/>
              </a:spcBef>
            </a:pPr>
            <a:r>
              <a:rPr lang="zh-CN" altLang="en-US" sz="2400" dirty="0" smtClean="0">
                <a:solidFill>
                  <a:prstClr val="black"/>
                </a:solidFill>
              </a:rPr>
              <a:t>用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HDL</a:t>
            </a:r>
            <a:r>
              <a:rPr lang="zh-CN" altLang="en-US" sz="2400" dirty="0" smtClean="0">
                <a:solidFill>
                  <a:prstClr val="black"/>
                </a:solidFill>
              </a:rPr>
              <a:t>描述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lvl="1">
              <a:lnSpc>
                <a:spcPts val="2800"/>
              </a:lnSpc>
              <a:spcBef>
                <a:spcPts val="0"/>
              </a:spcBef>
            </a:pPr>
            <a:r>
              <a:rPr lang="zh-CN" altLang="en-US" sz="2400" dirty="0" smtClean="0">
                <a:solidFill>
                  <a:prstClr val="black"/>
                </a:solidFill>
              </a:rPr>
              <a:t>仿真调试验证模块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lvl="2">
              <a:lnSpc>
                <a:spcPts val="2400"/>
              </a:lnSpc>
              <a:spcBef>
                <a:spcPts val="0"/>
              </a:spcBef>
            </a:pPr>
            <a:r>
              <a:rPr lang="zh-CN" altLang="en-US" sz="2000" dirty="0" smtClean="0">
                <a:solidFill>
                  <a:prstClr val="black"/>
                </a:solidFill>
              </a:rPr>
              <a:t>激励输入：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Hexs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=32’h12345678</a:t>
            </a:r>
            <a:r>
              <a:rPr lang="zh-CN" altLang="en-US" sz="2000" dirty="0" smtClean="0">
                <a:solidFill>
                  <a:prstClr val="black"/>
                </a:solidFill>
              </a:rPr>
              <a:t>和</a:t>
            </a:r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Hexs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=32’hA5A5A5A5</a:t>
            </a:r>
            <a:endParaRPr lang="en-US" altLang="zh-CN" sz="20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flash=1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LES=1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位七段显示器</a:t>
            </a:r>
            <a:r>
              <a:rPr lang="zh-CN" altLang="en-US" sz="28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点阵映射模块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Seg_Map.v</a:t>
            </a:r>
            <a:r>
              <a:rPr lang="zh-CN" altLang="en-US" sz="28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8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20</a:t>
            </a:r>
            <a:r>
              <a:rPr lang="zh-CN" altLang="en-US" sz="28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endParaRPr lang="en-US" altLang="zh-CN" sz="2800" dirty="0" smtClean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lvl="1">
              <a:lnSpc>
                <a:spcPts val="2800"/>
              </a:lnSpc>
              <a:spcBef>
                <a:spcPts val="0"/>
              </a:spcBef>
            </a:pPr>
            <a:r>
              <a:rPr lang="zh-CN" altLang="en-US" sz="2400" dirty="0" smtClean="0"/>
              <a:t>用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HDL</a:t>
            </a:r>
            <a:r>
              <a:rPr lang="zh-CN" altLang="en-US" sz="2400" dirty="0">
                <a:solidFill>
                  <a:prstClr val="black"/>
                </a:solidFill>
              </a:rPr>
              <a:t>描述</a:t>
            </a:r>
            <a:endParaRPr lang="en-US" altLang="zh-CN" sz="2400" dirty="0" smtClean="0"/>
          </a:p>
          <a:p>
            <a:pPr lvl="1">
              <a:lnSpc>
                <a:spcPts val="2800"/>
              </a:lnSpc>
              <a:spcBef>
                <a:spcPts val="0"/>
              </a:spcBef>
            </a:pPr>
            <a:r>
              <a:rPr lang="zh-CN" altLang="en-US" sz="2400" dirty="0" smtClean="0"/>
              <a:t>暂时不仿真，待物理验证不正确再仿真</a:t>
            </a:r>
            <a:endParaRPr lang="en-US" altLang="zh-CN" sz="2400" dirty="0" smtClean="0"/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位七段显示器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SSeg7_Dev.sch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(25)</a:t>
            </a:r>
            <a:endParaRPr lang="en-US" altLang="zh-CN" sz="2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800"/>
              </a:lnSpc>
              <a:spcBef>
                <a:spcPts val="0"/>
              </a:spcBef>
            </a:pP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用逻辑图描述</a:t>
            </a:r>
            <a:endParaRPr lang="en-US" altLang="zh-CN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3000"/>
              </a:lnSpc>
              <a:spcBef>
                <a:spcPts val="0"/>
              </a:spcBef>
            </a:pP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有核不做仿真</a:t>
            </a:r>
            <a:endParaRPr lang="en-US" altLang="zh-CN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设计存储器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核：同实验一</a:t>
            </a:r>
            <a:endParaRPr lang="en-US" altLang="zh-CN" sz="2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800"/>
              </a:lnSpc>
              <a:spcBef>
                <a:spcPts val="0"/>
              </a:spcBef>
            </a:pP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ROM_D</a:t>
            </a: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RAM_B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0340" y="254635"/>
            <a:ext cx="1464945" cy="1343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030" y="5529580"/>
            <a:ext cx="2534920" cy="1270635"/>
          </a:xfrm>
          <a:prstGeom prst="rect">
            <a:avLst/>
          </a:prstGeom>
        </p:spPr>
      </p:pic>
      <p:graphicFrame>
        <p:nvGraphicFramePr>
          <p:cNvPr id="7" name="对象 6"/>
          <p:cNvGraphicFramePr/>
          <p:nvPr/>
        </p:nvGraphicFramePr>
        <p:xfrm>
          <a:off x="6693535" y="3834765"/>
          <a:ext cx="2333625" cy="1694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3752850" imgH="2219325" progId="Paint.Picture">
                  <p:embed/>
                </p:oleObj>
              </mc:Choice>
              <mc:Fallback>
                <p:oleObj name="" r:id="rId3" imgW="3752850" imgH="2219325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93535" y="3834765"/>
                        <a:ext cx="2333625" cy="1694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893560" y="63817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94692"/>
            <a:ext cx="7488832" cy="719138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/>
              <a:t>四位七段显示器八位显示</a:t>
            </a:r>
            <a:r>
              <a:rPr lang="zh-CN" altLang="zh-CN" dirty="0" smtClean="0"/>
              <a:t>仿真结果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496944" cy="52565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灯片编号占位符 6"/>
          <p:cNvSpPr>
            <a:spLocks noGrp="1"/>
          </p:cNvSpPr>
          <p:nvPr>
            <p:ph type="sldNum" sz="quarter" idx="12"/>
          </p:nvPr>
        </p:nvSpPr>
        <p:spPr bwMode="auto">
          <a:xfrm>
            <a:off x="8316416" y="6441058"/>
            <a:ext cx="827584" cy="3003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>
              <a:defRPr/>
            </a:pPr>
            <a:fld id="{DE27926B-B460-4506-BEA9-6104DBE5EEAF}" type="slidenum">
              <a:rPr lang="en-US" altLang="zh-CN" sz="1800" kern="0">
                <a:solidFill>
                  <a:srgbClr val="003366"/>
                </a:solidFill>
              </a:rPr>
            </a:fld>
            <a:endParaRPr lang="en-US" altLang="zh-CN" sz="1800" kern="0" dirty="0">
              <a:solidFill>
                <a:srgbClr val="003366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360" y="1207135"/>
            <a:ext cx="8411210" cy="5505450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设计实现并行输出兼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显示模块：</a:t>
            </a:r>
            <a:r>
              <a:rPr lang="en-US" altLang="zh-CN" sz="2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SPIO.v</a:t>
            </a: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HDL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结构化描述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ts val="0"/>
              </a:spcBef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集成替换实验一的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U6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U7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复制实验一顶层模块为：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OExp02-7SEG.sch</a:t>
            </a:r>
            <a:endParaRPr lang="en-US" altLang="zh-CN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从实验一复制需要的模块逻辑符号文档：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</a:t>
            </a:r>
            <a:endParaRPr lang="en-US" altLang="zh-CN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复制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一其余模块描述文档到本工程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目录</a:t>
            </a:r>
            <a:endParaRPr lang="en-US" altLang="zh-CN" sz="24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除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U6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U61</a:t>
            </a:r>
            <a:r>
              <a:rPr lang="zh-CN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U7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模块外的必需核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或已设计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关联顶层调用模块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开关去抖模块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(IP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U9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数据输入模块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(IP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M4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通用分频模块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U8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>
                <a:solidFill>
                  <a:prstClr val="black"/>
                </a:solidFill>
              </a:rPr>
              <a:t>八数据通路模块</a:t>
            </a:r>
            <a:r>
              <a:rPr lang="en-US" altLang="zh-CN" sz="2000" dirty="0">
                <a:solidFill>
                  <a:prstClr val="black"/>
                </a:solidFill>
              </a:rPr>
              <a:t>(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Multi_8CH32</a:t>
            </a:r>
            <a:r>
              <a:rPr lang="en-US" altLang="zh-CN" sz="2000" dirty="0">
                <a:solidFill>
                  <a:prstClr val="black"/>
                </a:solidFill>
              </a:rPr>
              <a:t>)</a:t>
            </a:r>
            <a:r>
              <a:rPr lang="zh-CN" altLang="en-US" sz="2000" dirty="0">
                <a:solidFill>
                  <a:prstClr val="black"/>
                </a:solidFill>
              </a:rPr>
              <a:t>：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U5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>
                <a:solidFill>
                  <a:srgbClr val="FF0000"/>
                </a:solidFill>
              </a:rPr>
              <a:t>七段显示模块</a:t>
            </a:r>
            <a:r>
              <a:rPr lang="en-US" altLang="zh-CN" sz="2000" dirty="0">
                <a:solidFill>
                  <a:srgbClr val="FF0000"/>
                </a:solidFill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SSeg7_Dev</a:t>
            </a:r>
            <a:r>
              <a:rPr lang="en-US" altLang="zh-CN" sz="2000" dirty="0" smtClean="0">
                <a:solidFill>
                  <a:srgbClr val="FF0000"/>
                </a:solidFill>
              </a:rPr>
              <a:t>)</a:t>
            </a:r>
            <a:r>
              <a:rPr lang="zh-CN" altLang="en-US" sz="2000" dirty="0">
                <a:solidFill>
                  <a:srgbClr val="FF0000"/>
                </a:solidFill>
              </a:rPr>
              <a:t>：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U6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1665" dirty="0">
                <a:solidFill>
                  <a:srgbClr val="FF0000"/>
                </a:solidFill>
                <a:sym typeface="+mn-ea"/>
              </a:rPr>
              <a:t>七段显示点阵映射模块</a:t>
            </a:r>
            <a:r>
              <a:rPr lang="en-US" altLang="zh-CN" sz="1665" dirty="0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 sz="1665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Seg7_Dev</a:t>
            </a:r>
            <a:r>
              <a:rPr lang="en-US" altLang="zh-CN" sz="1665" dirty="0" smtClean="0">
                <a:solidFill>
                  <a:srgbClr val="FF0000"/>
                </a:solidFill>
                <a:sym typeface="+mn-ea"/>
              </a:rPr>
              <a:t>)</a:t>
            </a:r>
            <a:r>
              <a:rPr lang="zh-CN" altLang="en-US" sz="1665" dirty="0">
                <a:solidFill>
                  <a:srgbClr val="FF0000"/>
                </a:solidFill>
                <a:sym typeface="+mn-ea"/>
              </a:rPr>
              <a:t>：</a:t>
            </a:r>
            <a:r>
              <a:rPr lang="en-US" altLang="zh-CN" sz="166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U61</a:t>
            </a:r>
            <a:endParaRPr lang="en-US" altLang="zh-CN" sz="1665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显示模块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(SPIO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U7    </a:t>
            </a: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P2S,LED_P2S</a:t>
            </a:r>
            <a:r>
              <a: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模块自编有加分</a:t>
            </a:r>
            <a:endParaRPr lang="zh-CN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5580112" y="5591412"/>
            <a:ext cx="216024" cy="64807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50512" y="573078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本实验设计模块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798310" y="639889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88" y="115888"/>
            <a:ext cx="7870825" cy="955675"/>
          </a:xfrm>
        </p:spPr>
        <p:txBody>
          <a:bodyPr/>
          <a:lstStyle/>
          <a:p>
            <a:pPr eaLnBrk="1" hangingPunct="1"/>
            <a:r>
              <a:rPr smtClean="0">
                <a:latin typeface="黑体" panose="02010609060101010101" pitchFamily="49" charset="-122"/>
                <a:ea typeface="黑体" panose="02010609060101010101" pitchFamily="49" charset="-122"/>
              </a:rPr>
              <a:t>实验环境</a:t>
            </a:r>
            <a:endParaRPr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29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11560" y="1106987"/>
            <a:ext cx="7993062" cy="4751387"/>
          </a:xfrm>
        </p:spPr>
        <p:txBody>
          <a:bodyPr/>
          <a:lstStyle/>
          <a:p>
            <a:pPr eaLnBrk="1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sz="2800" dirty="0">
                <a:solidFill>
                  <a:schemeClr val="tx1"/>
                </a:solidFill>
              </a:rPr>
              <a:t>实验设备</a:t>
            </a:r>
            <a:endParaRPr sz="2800" dirty="0">
              <a:solidFill>
                <a:schemeClr val="tx1"/>
              </a:solidFill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sz="2400" dirty="0" smtClean="0"/>
              <a:t>1. </a:t>
            </a:r>
            <a:r>
              <a:rPr sz="2400" dirty="0" smtClean="0"/>
              <a:t>计算机</a:t>
            </a:r>
            <a:r>
              <a:rPr sz="2400" dirty="0"/>
              <a:t>（</a:t>
            </a:r>
            <a:r>
              <a:rPr lang="en-US" altLang="zh-CN" sz="2400" dirty="0"/>
              <a:t>Intel Core </a:t>
            </a:r>
            <a:r>
              <a:rPr lang="en-US" altLang="zh-CN" sz="2400" dirty="0" smtClean="0"/>
              <a:t>i5</a:t>
            </a:r>
            <a:r>
              <a:rPr sz="2400" dirty="0" smtClean="0"/>
              <a:t>以上，</a:t>
            </a:r>
            <a:r>
              <a:rPr lang="en-US" altLang="zh-CN" sz="2400" dirty="0" smtClean="0"/>
              <a:t>4GB</a:t>
            </a:r>
            <a:r>
              <a:rPr sz="2400" dirty="0"/>
              <a:t>内存以上）系统</a:t>
            </a:r>
            <a:r>
              <a:rPr lang="en-US" altLang="zh-CN" sz="2400" dirty="0"/>
              <a:t> </a:t>
            </a:r>
            <a:endParaRPr sz="2400" dirty="0"/>
          </a:p>
          <a:p>
            <a:pPr marL="457200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 smtClean="0"/>
              <a:t>2. Spartan-3 </a:t>
            </a:r>
            <a:r>
              <a:rPr lang="en-US" altLang="zh-CN" sz="2400" dirty="0"/>
              <a:t>Starter Kit </a:t>
            </a:r>
            <a:r>
              <a:rPr lang="en-US" altLang="zh-CN" sz="2400" dirty="0" smtClean="0"/>
              <a:t>Board/Sword</a:t>
            </a:r>
            <a:r>
              <a:rPr sz="2400" dirty="0" smtClean="0"/>
              <a:t>开发板</a:t>
            </a:r>
            <a:r>
              <a:rPr sz="2400" dirty="0"/>
              <a:t>	</a:t>
            </a:r>
            <a:endParaRPr lang="en-US" altLang="zh-CN" sz="2400" dirty="0"/>
          </a:p>
          <a:p>
            <a:pPr marL="457200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 smtClean="0"/>
              <a:t>3. Xilinx ISE14.4</a:t>
            </a:r>
            <a:r>
              <a:rPr sz="2400" dirty="0" smtClean="0"/>
              <a:t>及以上开发工具</a:t>
            </a:r>
            <a:endParaRPr sz="2400" dirty="0"/>
          </a:p>
          <a:p>
            <a:pPr eaLnBrk="1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sz="2800" dirty="0">
                <a:solidFill>
                  <a:schemeClr val="tx1"/>
                </a:solidFill>
              </a:rPr>
              <a:t>材料</a:t>
            </a:r>
            <a:endParaRPr sz="2800" dirty="0">
              <a:solidFill>
                <a:schemeClr val="tx1"/>
              </a:solidFill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	</a:t>
            </a:r>
            <a:r>
              <a:rPr sz="2400" dirty="0"/>
              <a:t>无</a:t>
            </a:r>
            <a:endParaRPr sz="2400" dirty="0"/>
          </a:p>
        </p:txBody>
      </p:sp>
      <p:sp>
        <p:nvSpPr>
          <p:cNvPr id="2253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428AE76-AB87-4D45-BA47-09C70B06AC64}" type="slidenum">
              <a:rPr lang="en-US" altLang="zh-CN" sz="1400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509520" cy="95436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实验二顶层模块描述：同实验一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51" y="1196752"/>
            <a:ext cx="8446681" cy="5094312"/>
          </a:xfrm>
        </p:spPr>
      </p:pic>
      <p:sp>
        <p:nvSpPr>
          <p:cNvPr id="5" name="椭圆 4"/>
          <p:cNvSpPr/>
          <p:nvPr/>
        </p:nvSpPr>
        <p:spPr>
          <a:xfrm>
            <a:off x="5724128" y="1124744"/>
            <a:ext cx="1224136" cy="127788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588225" y="5157192"/>
            <a:ext cx="1296144" cy="93610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71801" y="4797152"/>
            <a:ext cx="2808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ROM</a:t>
            </a:r>
            <a:r>
              <a:rPr lang="zh-CN" altLang="en-US" dirty="0" smtClean="0">
                <a:solidFill>
                  <a:srgbClr val="FF0000"/>
                </a:solidFill>
              </a:rPr>
              <a:t>用</a:t>
            </a:r>
            <a:r>
              <a:rPr lang="en-US" altLang="zh-CN" dirty="0" smtClean="0">
                <a:solidFill>
                  <a:srgbClr val="FF0000"/>
                </a:solidFill>
              </a:rPr>
              <a:t>Distributed </a:t>
            </a:r>
            <a:r>
              <a:rPr lang="en-US" altLang="zh-CN" dirty="0">
                <a:solidFill>
                  <a:srgbClr val="FF0000"/>
                </a:solidFill>
              </a:rPr>
              <a:t>Memory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需要编辑删除</a:t>
            </a:r>
            <a:r>
              <a:rPr lang="en-US" altLang="zh-CN" dirty="0" err="1" smtClean="0">
                <a:solidFill>
                  <a:srgbClr val="FF0000"/>
                </a:solidFill>
              </a:rPr>
              <a:t>clka</a:t>
            </a:r>
            <a:r>
              <a:rPr lang="zh-CN" altLang="en-US" dirty="0" smtClean="0">
                <a:solidFill>
                  <a:srgbClr val="FF0000"/>
                </a:solidFill>
              </a:rPr>
              <a:t>引脚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671945" y="63817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372" y="1196752"/>
            <a:ext cx="8628484" cy="54726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顶层模块调用层次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899592" y="3763640"/>
            <a:ext cx="2664296" cy="11521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020272" y="1844824"/>
            <a:ext cx="864096" cy="86409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449859" y="4653136"/>
            <a:ext cx="1316832" cy="57606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99592" y="3140968"/>
            <a:ext cx="2664296" cy="57606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800215" y="642366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顶层模块调用层次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90830" y="1070610"/>
          <a:ext cx="8503285" cy="5012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704965" imgH="7343775" progId="Paint.Picture">
                  <p:embed/>
                </p:oleObj>
              </mc:Choice>
              <mc:Fallback>
                <p:oleObj name="" r:id="rId1" imgW="6704965" imgH="734377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0830" y="1070610"/>
                        <a:ext cx="8503285" cy="5012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764655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 smtClean="0">
                <a:sym typeface="+mn-ea"/>
              </a:rPr>
              <a:t>顶层模块调用层次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231140" y="1071245"/>
          <a:ext cx="8490585" cy="5093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086090" imgH="6515100" progId="Paint.Picture">
                  <p:embed/>
                </p:oleObj>
              </mc:Choice>
              <mc:Fallback>
                <p:oleObj name="" r:id="rId1" imgW="8086090" imgH="65151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1071245"/>
                        <a:ext cx="8490585" cy="5093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874510" y="644080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5273" y="188640"/>
            <a:ext cx="8540750" cy="80327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物理</a:t>
            </a:r>
            <a:r>
              <a:rPr lang="zh-CN" altLang="en-US" sz="4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验证</a:t>
            </a:r>
            <a:r>
              <a:rPr lang="en-US" altLang="zh-CN" sz="4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4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板级</a:t>
            </a:r>
            <a:r>
              <a:rPr lang="en-US" altLang="zh-CN" sz="4400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GPIO</a:t>
            </a:r>
            <a:r>
              <a:rPr lang="zh-CN" altLang="en-US" sz="4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接口功能</a:t>
            </a:r>
            <a:endParaRPr lang="zh-CN" altLang="en-US" sz="4800" dirty="0" smtClean="0"/>
          </a:p>
        </p:txBody>
      </p:sp>
      <p:sp>
        <p:nvSpPr>
          <p:cNvPr id="2457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95536" y="1556792"/>
            <a:ext cx="6906825" cy="4896544"/>
          </a:xfrm>
        </p:spPr>
        <p:txBody>
          <a:bodyPr/>
          <a:lstStyle/>
          <a:p>
            <a:pPr marL="457200" indent="-457200" eaLnBrk="1" hangingPunct="1">
              <a:defRPr/>
            </a:pPr>
            <a:endParaRPr lang="en-US" altLang="zh-CN" b="1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indent="-457200" eaLnBrk="1" hangingPunct="1">
              <a:defRPr/>
            </a:pPr>
            <a:endParaRPr lang="en-US" altLang="zh-CN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indent="-457200" eaLnBrk="1" hangingPunct="1">
              <a:defRPr/>
            </a:pPr>
            <a:endParaRPr lang="en-US" altLang="zh-CN" b="1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indent="-457200" eaLnBrk="1" hangingPunct="1">
              <a:defRPr/>
            </a:pP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indent="-457200" eaLnBrk="1" hangingPunct="1">
              <a:defRPr/>
            </a:pPr>
            <a:endParaRPr lang="en-US" altLang="zh-CN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indent="-457200" eaLnBrk="1" hangingPunct="1">
              <a:defRPr/>
            </a:pP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indent="-457200" eaLnBrk="1" hangingPunct="1"/>
            <a:endParaRPr lang="zh-CN" altLang="en-US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rgbClr val="080808"/>
                </a:solidFill>
              </a:rPr>
              <a:t>	</a:t>
            </a:r>
            <a:endParaRPr lang="zh-CN" altLang="en-US" sz="2400" dirty="0" smtClean="0">
              <a:solidFill>
                <a:srgbClr val="080808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37267" y="5837202"/>
            <a:ext cx="2681888" cy="400110"/>
          </a:xfrm>
          <a:prstGeom prst="rect">
            <a:avLst/>
          </a:prstGeom>
          <a:ln w="28575">
            <a:solidFill>
              <a:srgbClr val="0000FF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SW[7:5]=</a:t>
            </a:r>
            <a:r>
              <a:rPr lang="zh-CN" altLang="en-US" sz="2000" dirty="0" smtClean="0"/>
              <a:t>显示通道选择</a:t>
            </a:r>
            <a:endParaRPr lang="zh-CN" altLang="en-US" sz="2000" dirty="0"/>
          </a:p>
        </p:txBody>
      </p:sp>
      <p:sp>
        <p:nvSpPr>
          <p:cNvPr id="20" name="矩形 19"/>
          <p:cNvSpPr/>
          <p:nvPr/>
        </p:nvSpPr>
        <p:spPr>
          <a:xfrm>
            <a:off x="5508104" y="3740780"/>
            <a:ext cx="2023439" cy="338554"/>
          </a:xfrm>
          <a:prstGeom prst="rect">
            <a:avLst/>
          </a:prstGeom>
          <a:ln w="28575">
            <a:solidFill>
              <a:srgbClr val="0000FF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SW[0]=</a:t>
            </a:r>
            <a:r>
              <a:rPr lang="zh-CN" altLang="en-US" sz="1600" dirty="0" smtClean="0"/>
              <a:t>文本图形选择</a:t>
            </a:r>
            <a:endParaRPr lang="zh-CN" altLang="en-US" sz="1600" dirty="0"/>
          </a:p>
        </p:txBody>
      </p:sp>
      <p:sp>
        <p:nvSpPr>
          <p:cNvPr id="23" name="矩形 22"/>
          <p:cNvSpPr/>
          <p:nvPr/>
        </p:nvSpPr>
        <p:spPr>
          <a:xfrm>
            <a:off x="5148064" y="4149080"/>
            <a:ext cx="2026645" cy="338554"/>
          </a:xfrm>
          <a:prstGeom prst="rect">
            <a:avLst/>
          </a:prstGeom>
          <a:ln w="28575">
            <a:solidFill>
              <a:srgbClr val="0000FF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SW[1]=</a:t>
            </a:r>
            <a:r>
              <a:rPr lang="zh-CN" altLang="en-US" sz="1600" dirty="0" smtClean="0"/>
              <a:t>高低</a:t>
            </a:r>
            <a:r>
              <a:rPr lang="en-US" altLang="zh-CN" sz="1600" dirty="0" smtClean="0"/>
              <a:t>16</a:t>
            </a:r>
            <a:r>
              <a:rPr lang="zh-CN" altLang="en-US" sz="1600" dirty="0" smtClean="0"/>
              <a:t>位选择</a:t>
            </a:r>
            <a:endParaRPr lang="zh-CN" altLang="en-US" sz="1600" dirty="0"/>
          </a:p>
        </p:txBody>
      </p:sp>
      <p:sp>
        <p:nvSpPr>
          <p:cNvPr id="27" name="矩形 26"/>
          <p:cNvSpPr/>
          <p:nvPr/>
        </p:nvSpPr>
        <p:spPr>
          <a:xfrm>
            <a:off x="4848274" y="4581128"/>
            <a:ext cx="2369688" cy="338554"/>
          </a:xfrm>
          <a:prstGeom prst="rect">
            <a:avLst/>
          </a:prstGeom>
          <a:ln w="28575">
            <a:solidFill>
              <a:srgbClr val="0000FF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SW[2]=CPU</a:t>
            </a:r>
            <a:r>
              <a:rPr lang="zh-CN" altLang="en-US" sz="1600" dirty="0" smtClean="0"/>
              <a:t>单步时钟选择</a:t>
            </a:r>
            <a:endParaRPr lang="zh-CN" altLang="en-US" sz="1600" dirty="0"/>
          </a:p>
        </p:txBody>
      </p:sp>
      <p:sp>
        <p:nvSpPr>
          <p:cNvPr id="35" name="矩形 34"/>
          <p:cNvSpPr/>
          <p:nvPr/>
        </p:nvSpPr>
        <p:spPr>
          <a:xfrm>
            <a:off x="611955" y="3741162"/>
            <a:ext cx="2165978" cy="646331"/>
          </a:xfrm>
          <a:prstGeom prst="rect">
            <a:avLst/>
          </a:prstGeom>
          <a:ln w="28575">
            <a:solidFill>
              <a:srgbClr val="0000FF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U10</a:t>
            </a:r>
            <a:r>
              <a:rPr lang="zh-CN" altLang="en-US" sz="1600" dirty="0" smtClean="0"/>
              <a:t>按键输入方式选择</a:t>
            </a:r>
            <a:endParaRPr lang="en-US" altLang="zh-CN" sz="1600" dirty="0" smtClean="0"/>
          </a:p>
          <a:p>
            <a:pPr>
              <a:lnSpc>
                <a:spcPts val="1200"/>
              </a:lnSpc>
            </a:pPr>
            <a:r>
              <a:rPr lang="en-US" altLang="zh-CN" sz="1200" dirty="0"/>
              <a:t>SW[15</a:t>
            </a:r>
            <a:r>
              <a:rPr lang="en-US" altLang="zh-CN" sz="1200" dirty="0" smtClean="0"/>
              <a:t>]=0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BTN[3:0]</a:t>
            </a:r>
            <a:endParaRPr lang="en-US" altLang="zh-CN" sz="1200" dirty="0" smtClean="0"/>
          </a:p>
          <a:p>
            <a:pPr>
              <a:lnSpc>
                <a:spcPts val="1200"/>
              </a:lnSpc>
            </a:pPr>
            <a:r>
              <a:rPr lang="en-US" altLang="zh-CN" sz="1200" dirty="0"/>
              <a:t>SW[15</a:t>
            </a:r>
            <a:r>
              <a:rPr lang="en-US" altLang="zh-CN" sz="1200" dirty="0" smtClean="0"/>
              <a:t>]=1</a:t>
            </a:r>
            <a:r>
              <a:rPr lang="zh-CN" altLang="en-US" sz="1200" dirty="0" smtClean="0"/>
              <a:t>，</a:t>
            </a:r>
            <a:r>
              <a:rPr lang="en-US" altLang="zh-CN" sz="1200" dirty="0" err="1" smtClean="0"/>
              <a:t>Key_out</a:t>
            </a:r>
            <a:r>
              <a:rPr lang="en-US" altLang="zh-CN" sz="1200" dirty="0" smtClean="0"/>
              <a:t>[5:0</a:t>
            </a:r>
            <a:r>
              <a:rPr lang="en-US" altLang="zh-CN" sz="1600" dirty="0" smtClean="0"/>
              <a:t>]</a:t>
            </a:r>
            <a:endParaRPr lang="zh-CN" altLang="en-US" sz="1600" dirty="0"/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683568" y="3621276"/>
            <a:ext cx="0" cy="2397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500242" y="5009401"/>
            <a:ext cx="2239459" cy="338554"/>
          </a:xfrm>
          <a:prstGeom prst="rect">
            <a:avLst/>
          </a:prstGeom>
          <a:ln w="28575">
            <a:solidFill>
              <a:srgbClr val="0000FF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SW[3]=ROM</a:t>
            </a:r>
            <a:r>
              <a:rPr lang="zh-CN" altLang="en-US" sz="1600" dirty="0" smtClean="0"/>
              <a:t>地址段选择</a:t>
            </a:r>
            <a:endParaRPr lang="zh-CN" altLang="en-US" sz="1600" dirty="0"/>
          </a:p>
        </p:txBody>
      </p:sp>
      <p:sp>
        <p:nvSpPr>
          <p:cNvPr id="38" name="矩形 37"/>
          <p:cNvSpPr/>
          <p:nvPr/>
        </p:nvSpPr>
        <p:spPr>
          <a:xfrm>
            <a:off x="4200452" y="5441449"/>
            <a:ext cx="1833900" cy="338554"/>
          </a:xfrm>
          <a:prstGeom prst="rect">
            <a:avLst/>
          </a:prstGeom>
          <a:ln w="28575">
            <a:solidFill>
              <a:srgbClr val="0000FF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SW[4]=RAM</a:t>
            </a:r>
            <a:r>
              <a:rPr lang="zh-CN" altLang="en-US" sz="1600" dirty="0" smtClean="0"/>
              <a:t>写信号</a:t>
            </a:r>
            <a:endParaRPr lang="zh-CN" altLang="en-US" sz="1600" dirty="0"/>
          </a:p>
        </p:txBody>
      </p:sp>
      <p:cxnSp>
        <p:nvCxnSpPr>
          <p:cNvPr id="32" name="直接箭头连接符 31"/>
          <p:cNvCxnSpPr/>
          <p:nvPr/>
        </p:nvCxnSpPr>
        <p:spPr>
          <a:xfrm flipV="1">
            <a:off x="3599892" y="3673907"/>
            <a:ext cx="0" cy="22033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5580112" y="3645024"/>
            <a:ext cx="0" cy="2397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5260330" y="3706872"/>
            <a:ext cx="0" cy="4422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4932040" y="3695788"/>
            <a:ext cx="1" cy="957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4572000" y="3710219"/>
            <a:ext cx="15555" cy="14469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4274312" y="3684936"/>
            <a:ext cx="9656" cy="18322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组合 87"/>
          <p:cNvGrpSpPr/>
          <p:nvPr/>
        </p:nvGrpSpPr>
        <p:grpSpPr>
          <a:xfrm>
            <a:off x="555921" y="1250845"/>
            <a:ext cx="8192543" cy="2393748"/>
            <a:chOff x="555921" y="1250845"/>
            <a:chExt cx="8192543" cy="2393748"/>
          </a:xfrm>
        </p:grpSpPr>
        <p:grpSp>
          <p:nvGrpSpPr>
            <p:cNvPr id="53" name="组合 52"/>
            <p:cNvGrpSpPr/>
            <p:nvPr/>
          </p:nvGrpSpPr>
          <p:grpSpPr>
            <a:xfrm>
              <a:off x="555921" y="1250845"/>
              <a:ext cx="8192543" cy="2393748"/>
              <a:chOff x="563893" y="1313124"/>
              <a:chExt cx="8192543" cy="2393748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563893" y="1313124"/>
                <a:ext cx="8192543" cy="2306502"/>
              </a:xfrm>
              <a:prstGeom prst="rect">
                <a:avLst/>
              </a:prstGeom>
            </p:spPr>
          </p:pic>
          <p:sp>
            <p:nvSpPr>
              <p:cNvPr id="46" name="圆角矩形 45"/>
              <p:cNvSpPr/>
              <p:nvPr/>
            </p:nvSpPr>
            <p:spPr>
              <a:xfrm>
                <a:off x="611955" y="3569745"/>
                <a:ext cx="5095241" cy="1371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rIns="3600" rtlCol="0" anchor="ctr"/>
              <a:lstStyle/>
              <a:p>
                <a:pPr algn="r"/>
                <a:r>
                  <a:rPr lang="en-US" altLang="zh-CN" sz="800" b="1" dirty="0" smtClean="0">
                    <a:solidFill>
                      <a:schemeClr val="tx1"/>
                    </a:solidFill>
                  </a:rPr>
                  <a:t>W15      SW14    SW13    SW12    SW11  SW10  </a:t>
                </a:r>
                <a:r>
                  <a:rPr lang="en-US" altLang="zh-CN" sz="1000" b="1" dirty="0" smtClean="0">
                    <a:solidFill>
                      <a:schemeClr val="tx1"/>
                    </a:solidFill>
                  </a:rPr>
                  <a:t> SW9   SW8   SW7  SW6   SW5   SW4   SW3   SW2  SW1   SW0</a:t>
                </a:r>
                <a:endParaRPr lang="zh-CN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628887" y="2876352"/>
                <a:ext cx="5095241" cy="1468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rIns="3600" rtlCol="0" anchor="ctr"/>
              <a:lstStyle/>
              <a:p>
                <a:pPr algn="r"/>
                <a:r>
                  <a:rPr lang="en-US" altLang="zh-CN" sz="800" b="1" dirty="0" smtClean="0">
                    <a:solidFill>
                      <a:schemeClr val="tx1"/>
                    </a:solidFill>
                  </a:rPr>
                  <a:t>LED15    LED14   LED13   LED12   LED11  LED10 </a:t>
                </a:r>
                <a:r>
                  <a:rPr lang="en-US" altLang="zh-CN" sz="1000" b="1" dirty="0" smtClean="0">
                    <a:solidFill>
                      <a:schemeClr val="tx1"/>
                    </a:solidFill>
                  </a:rPr>
                  <a:t> LED9  LED8  LED7  LED6   LED5 LED4  LED3  LED2  LED1   LED0</a:t>
                </a:r>
                <a:endParaRPr lang="zh-CN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3178633" y="3059809"/>
                <a:ext cx="889312" cy="50405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5419164" y="3059810"/>
                <a:ext cx="288032" cy="50405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5097264" y="3068960"/>
                <a:ext cx="288032" cy="50405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4772784" y="3059809"/>
                <a:ext cx="288032" cy="50405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591896" y="3059809"/>
                <a:ext cx="288032" cy="50405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4445382" y="3059809"/>
                <a:ext cx="288032" cy="50405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4117596" y="3059809"/>
                <a:ext cx="288032" cy="50405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圆角矩形 54"/>
              <p:cNvSpPr/>
              <p:nvPr/>
            </p:nvSpPr>
            <p:spPr>
              <a:xfrm>
                <a:off x="7934151" y="179878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圆角矩形 55"/>
              <p:cNvSpPr/>
              <p:nvPr/>
            </p:nvSpPr>
            <p:spPr>
              <a:xfrm>
                <a:off x="7452320" y="179878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圆角矩形 56"/>
              <p:cNvSpPr/>
              <p:nvPr/>
            </p:nvSpPr>
            <p:spPr>
              <a:xfrm>
                <a:off x="6952037" y="179878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6470206" y="179878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7934151" y="223809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圆角矩形 59"/>
              <p:cNvSpPr/>
              <p:nvPr/>
            </p:nvSpPr>
            <p:spPr>
              <a:xfrm>
                <a:off x="7452320" y="223809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>
              <a:xfrm>
                <a:off x="6952037" y="223809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圆角矩形 61"/>
              <p:cNvSpPr/>
              <p:nvPr/>
            </p:nvSpPr>
            <p:spPr>
              <a:xfrm>
                <a:off x="6470206" y="223809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7926966" y="2665824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7445135" y="2665824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6944852" y="2665824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6463021" y="2665824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7938831" y="310803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圆角矩形 67"/>
              <p:cNvSpPr/>
              <p:nvPr/>
            </p:nvSpPr>
            <p:spPr>
              <a:xfrm>
                <a:off x="7457000" y="310803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6956717" y="310803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圆角矩形 69"/>
              <p:cNvSpPr/>
              <p:nvPr/>
            </p:nvSpPr>
            <p:spPr>
              <a:xfrm>
                <a:off x="6474886" y="310803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圆角矩形 70"/>
              <p:cNvSpPr/>
              <p:nvPr/>
            </p:nvSpPr>
            <p:spPr>
              <a:xfrm>
                <a:off x="7965993" y="354734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4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圆角矩形 71"/>
              <p:cNvSpPr/>
              <p:nvPr/>
            </p:nvSpPr>
            <p:spPr>
              <a:xfrm>
                <a:off x="7484162" y="354734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4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6983879" y="354734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4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圆角矩形 73"/>
              <p:cNvSpPr/>
              <p:nvPr/>
            </p:nvSpPr>
            <p:spPr>
              <a:xfrm>
                <a:off x="6502048" y="354734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4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8415982" y="1804919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MCU3</a:t>
                </a:r>
                <a:endParaRPr lang="zh-CN" altLang="en-US" sz="600" b="1" i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圆角矩形 75"/>
              <p:cNvSpPr/>
              <p:nvPr/>
            </p:nvSpPr>
            <p:spPr>
              <a:xfrm>
                <a:off x="8417570" y="2244443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PRGO</a:t>
                </a:r>
                <a:endParaRPr lang="zh-CN" altLang="en-US" sz="600" b="1" i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8415982" y="2676268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RSTN</a:t>
                </a:r>
                <a:endParaRPr lang="zh-CN" altLang="en-US" sz="600" b="1" i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圆角矩形 77"/>
              <p:cNvSpPr/>
              <p:nvPr/>
            </p:nvSpPr>
            <p:spPr>
              <a:xfrm>
                <a:off x="8431498" y="3116437"/>
                <a:ext cx="244957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5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MCU1~2</a:t>
                </a:r>
                <a:endParaRPr lang="zh-CN" altLang="en-US" sz="500" b="1" i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圆角矩形 78"/>
              <p:cNvSpPr/>
              <p:nvPr/>
            </p:nvSpPr>
            <p:spPr>
              <a:xfrm>
                <a:off x="8431696" y="3549869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400" b="1" i="1" dirty="0" err="1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Ardunio</a:t>
                </a:r>
                <a:endParaRPr lang="zh-CN" altLang="en-US" sz="400" b="1" i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圆角矩形 79"/>
              <p:cNvSpPr/>
              <p:nvPr/>
            </p:nvSpPr>
            <p:spPr>
              <a:xfrm>
                <a:off x="5148064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SEG0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4572000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SEG1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圆角矩形 81"/>
              <p:cNvSpPr/>
              <p:nvPr/>
            </p:nvSpPr>
            <p:spPr>
              <a:xfrm>
                <a:off x="3923928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SEG2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圆角矩形 82"/>
              <p:cNvSpPr/>
              <p:nvPr/>
            </p:nvSpPr>
            <p:spPr>
              <a:xfrm>
                <a:off x="3275856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SEG3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圆角矩形 83"/>
              <p:cNvSpPr/>
              <p:nvPr/>
            </p:nvSpPr>
            <p:spPr>
              <a:xfrm>
                <a:off x="2593670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SEG0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圆角矩形 84"/>
              <p:cNvSpPr/>
              <p:nvPr/>
            </p:nvSpPr>
            <p:spPr>
              <a:xfrm>
                <a:off x="1963683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SEG1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圆角矩形 85"/>
              <p:cNvSpPr/>
              <p:nvPr/>
            </p:nvSpPr>
            <p:spPr>
              <a:xfrm>
                <a:off x="1359878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SEG2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圆角矩形 86"/>
              <p:cNvSpPr/>
              <p:nvPr/>
            </p:nvSpPr>
            <p:spPr>
              <a:xfrm>
                <a:off x="698085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SEG3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4" name="椭圆 53"/>
            <p:cNvSpPr/>
            <p:nvPr/>
          </p:nvSpPr>
          <p:spPr>
            <a:xfrm>
              <a:off x="6526955" y="1938239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0</a:t>
              </a:r>
              <a:endParaRPr lang="zh-CN" altLang="en-US" sz="1000" dirty="0"/>
            </a:p>
          </p:txBody>
        </p:sp>
        <p:sp>
          <p:nvSpPr>
            <p:cNvPr id="90" name="椭圆 89"/>
            <p:cNvSpPr/>
            <p:nvPr/>
          </p:nvSpPr>
          <p:spPr>
            <a:xfrm>
              <a:off x="7020272" y="1938239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1</a:t>
              </a:r>
              <a:endParaRPr lang="zh-CN" altLang="en-US" sz="1000" dirty="0"/>
            </a:p>
          </p:txBody>
        </p:sp>
        <p:sp>
          <p:nvSpPr>
            <p:cNvPr id="91" name="椭圆 90"/>
            <p:cNvSpPr/>
            <p:nvPr/>
          </p:nvSpPr>
          <p:spPr>
            <a:xfrm>
              <a:off x="7511863" y="1938239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2</a:t>
              </a:r>
              <a:endParaRPr lang="zh-CN" altLang="en-US" sz="1000" dirty="0"/>
            </a:p>
          </p:txBody>
        </p:sp>
        <p:sp>
          <p:nvSpPr>
            <p:cNvPr id="92" name="椭圆 91"/>
            <p:cNvSpPr/>
            <p:nvPr/>
          </p:nvSpPr>
          <p:spPr>
            <a:xfrm>
              <a:off x="7993694" y="1938239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3</a:t>
              </a:r>
              <a:endParaRPr lang="zh-CN" altLang="en-US" sz="1000" dirty="0"/>
            </a:p>
          </p:txBody>
        </p:sp>
        <p:sp>
          <p:nvSpPr>
            <p:cNvPr id="93" name="椭圆 92"/>
            <p:cNvSpPr/>
            <p:nvPr/>
          </p:nvSpPr>
          <p:spPr>
            <a:xfrm>
              <a:off x="6526955" y="2367901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4</a:t>
              </a:r>
              <a:endParaRPr lang="zh-CN" altLang="en-US" sz="1000" dirty="0"/>
            </a:p>
          </p:txBody>
        </p:sp>
        <p:sp>
          <p:nvSpPr>
            <p:cNvPr id="94" name="椭圆 93"/>
            <p:cNvSpPr/>
            <p:nvPr/>
          </p:nvSpPr>
          <p:spPr>
            <a:xfrm>
              <a:off x="7020272" y="2367901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5</a:t>
              </a:r>
              <a:endParaRPr lang="zh-CN" altLang="en-US" sz="1000" dirty="0"/>
            </a:p>
          </p:txBody>
        </p:sp>
        <p:sp>
          <p:nvSpPr>
            <p:cNvPr id="95" name="椭圆 94"/>
            <p:cNvSpPr/>
            <p:nvPr/>
          </p:nvSpPr>
          <p:spPr>
            <a:xfrm>
              <a:off x="7511863" y="2367901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6</a:t>
              </a:r>
              <a:endParaRPr lang="zh-CN" altLang="en-US" sz="1000" dirty="0"/>
            </a:p>
          </p:txBody>
        </p:sp>
        <p:sp>
          <p:nvSpPr>
            <p:cNvPr id="96" name="椭圆 95"/>
            <p:cNvSpPr/>
            <p:nvPr/>
          </p:nvSpPr>
          <p:spPr>
            <a:xfrm>
              <a:off x="7993694" y="2367901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7</a:t>
              </a:r>
              <a:endParaRPr lang="zh-CN" altLang="en-US" sz="1000" dirty="0"/>
            </a:p>
          </p:txBody>
        </p:sp>
        <p:sp>
          <p:nvSpPr>
            <p:cNvPr id="97" name="椭圆 96"/>
            <p:cNvSpPr/>
            <p:nvPr/>
          </p:nvSpPr>
          <p:spPr>
            <a:xfrm>
              <a:off x="6526955" y="2808243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8</a:t>
              </a:r>
              <a:endParaRPr lang="zh-CN" altLang="en-US" sz="1000" dirty="0"/>
            </a:p>
          </p:txBody>
        </p:sp>
        <p:sp>
          <p:nvSpPr>
            <p:cNvPr id="98" name="椭圆 97"/>
            <p:cNvSpPr/>
            <p:nvPr/>
          </p:nvSpPr>
          <p:spPr>
            <a:xfrm>
              <a:off x="7020272" y="2808243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9</a:t>
              </a:r>
              <a:endParaRPr lang="zh-CN" altLang="en-US" sz="1000" dirty="0"/>
            </a:p>
          </p:txBody>
        </p:sp>
        <p:sp>
          <p:nvSpPr>
            <p:cNvPr id="99" name="椭圆 98"/>
            <p:cNvSpPr/>
            <p:nvPr/>
          </p:nvSpPr>
          <p:spPr>
            <a:xfrm>
              <a:off x="7511863" y="2808243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A</a:t>
              </a:r>
              <a:endParaRPr lang="zh-CN" altLang="en-US" sz="1000" dirty="0"/>
            </a:p>
          </p:txBody>
        </p:sp>
        <p:sp>
          <p:nvSpPr>
            <p:cNvPr id="100" name="椭圆 99"/>
            <p:cNvSpPr/>
            <p:nvPr/>
          </p:nvSpPr>
          <p:spPr>
            <a:xfrm>
              <a:off x="7993694" y="2808243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B</a:t>
              </a:r>
              <a:endParaRPr lang="zh-CN" altLang="en-US" sz="1000" dirty="0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6526955" y="3252582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C</a:t>
              </a:r>
              <a:endParaRPr lang="zh-CN" altLang="en-US" sz="1000" dirty="0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7020272" y="3252582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D</a:t>
              </a:r>
              <a:endParaRPr lang="zh-CN" altLang="en-US" sz="1000" dirty="0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7511863" y="3252582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E</a:t>
              </a:r>
              <a:endParaRPr lang="zh-CN" altLang="en-US" sz="1000" dirty="0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7993694" y="3252582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F</a:t>
              </a:r>
              <a:endParaRPr lang="zh-CN" altLang="en-US" sz="1000" dirty="0"/>
            </a:p>
          </p:txBody>
        </p:sp>
      </p:grpSp>
      <p:sp>
        <p:nvSpPr>
          <p:cNvPr id="106" name="矩形 105"/>
          <p:cNvSpPr/>
          <p:nvPr/>
        </p:nvSpPr>
        <p:spPr>
          <a:xfrm>
            <a:off x="7123306" y="5019873"/>
            <a:ext cx="1885453" cy="810478"/>
          </a:xfrm>
          <a:prstGeom prst="rect">
            <a:avLst/>
          </a:prstGeom>
          <a:ln w="28575">
            <a:solidFill>
              <a:srgbClr val="0000FF"/>
            </a:solidFill>
            <a:prstDash val="dash"/>
          </a:ln>
        </p:spPr>
        <p:txBody>
          <a:bodyPr wrap="non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600" dirty="0" smtClean="0"/>
              <a:t>SW[15]=0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 algn="r">
              <a:lnSpc>
                <a:spcPts val="1400"/>
              </a:lnSpc>
            </a:pPr>
            <a:r>
              <a:rPr lang="en-US" altLang="zh-CN" sz="1200" i="1" dirty="0" smtClean="0">
                <a:cs typeface="Times New Roman" panose="02020603050405020304" pitchFamily="18" charset="0"/>
              </a:rPr>
              <a:t>     </a:t>
            </a:r>
            <a:r>
              <a:rPr lang="en-US" altLang="zh-CN" sz="1200" i="1" dirty="0" err="1" smtClean="0">
                <a:cs typeface="Times New Roman" panose="02020603050405020304" pitchFamily="18" charset="0"/>
              </a:rPr>
              <a:t>X</a:t>
            </a:r>
            <a:r>
              <a:rPr lang="en-US" altLang="zh-CN" sz="1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200" i="1" dirty="0" err="1" smtClean="0">
                <a:cs typeface="Times New Roman" panose="02020603050405020304" pitchFamily="18" charset="0"/>
              </a:rPr>
              <a:t>Y</a:t>
            </a:r>
            <a:r>
              <a:rPr lang="en-US" altLang="zh-CN" sz="1200" dirty="0" smtClean="0"/>
              <a:t>[3:0]=BTN[3:0]</a:t>
            </a:r>
            <a:endParaRPr lang="en-US" altLang="zh-CN" sz="1200" dirty="0" smtClean="0"/>
          </a:p>
          <a:p>
            <a:pPr>
              <a:lnSpc>
                <a:spcPts val="1400"/>
              </a:lnSpc>
            </a:pPr>
            <a:r>
              <a:rPr lang="en-US" altLang="zh-CN" sz="1600" dirty="0"/>
              <a:t>SW[15</a:t>
            </a:r>
            <a:r>
              <a:rPr lang="en-US" altLang="zh-CN" sz="1600" dirty="0" smtClean="0"/>
              <a:t>]=1</a:t>
            </a:r>
            <a:r>
              <a:rPr lang="zh-CN" altLang="en-US" sz="1600" dirty="0" smtClean="0"/>
              <a:t>：</a:t>
            </a:r>
            <a:endParaRPr lang="en-US" altLang="zh-CN" sz="1600" dirty="0"/>
          </a:p>
          <a:p>
            <a:pPr algn="r">
              <a:lnSpc>
                <a:spcPts val="1400"/>
              </a:lnSpc>
            </a:pPr>
            <a:r>
              <a:rPr lang="en-US" altLang="zh-CN" sz="1200" dirty="0" err="1" smtClean="0"/>
              <a:t>Key_out</a:t>
            </a:r>
            <a:r>
              <a:rPr lang="en-US" altLang="zh-CN" sz="1200" dirty="0" smtClean="0"/>
              <a:t>=Y[3:0]+</a:t>
            </a:r>
            <a:r>
              <a:rPr lang="en-US" altLang="zh-CN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200" dirty="0" smtClean="0"/>
              <a:t>*4</a:t>
            </a:r>
            <a:endParaRPr lang="zh-CN" altLang="en-US" sz="1200" dirty="0"/>
          </a:p>
        </p:txBody>
      </p:sp>
      <p:cxnSp>
        <p:nvCxnSpPr>
          <p:cNvPr id="107" name="直接箭头连接符 106"/>
          <p:cNvCxnSpPr>
            <a:stCxn id="106" idx="0"/>
          </p:cNvCxnSpPr>
          <p:nvPr/>
        </p:nvCxnSpPr>
        <p:spPr>
          <a:xfrm flipH="1" flipV="1">
            <a:off x="8054837" y="3677428"/>
            <a:ext cx="11196" cy="13424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875145" y="63817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用户约束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70992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UCF</a:t>
            </a:r>
            <a:r>
              <a:rPr lang="zh-CN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引脚定义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2402" y="1628800"/>
            <a:ext cx="6667990" cy="4360157"/>
          </a:xfrm>
          <a:prstGeom prst="rect">
            <a:avLst/>
          </a:prstGeom>
        </p:spPr>
      </p:pic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772910" y="639064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mtClean="0">
                <a:sym typeface="+mn-ea"/>
              </a:rPr>
              <a:t>用户约束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588" y="1124744"/>
            <a:ext cx="7912844" cy="5112568"/>
          </a:xfrm>
          <a:prstGeom prst="rect">
            <a:avLst/>
          </a:prstGeom>
        </p:spPr>
      </p:pic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739255" y="64071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olidFill>
                  <a:schemeClr val="accent2"/>
                </a:solidFill>
                <a:sym typeface="+mn-ea"/>
              </a:rPr>
              <a:t>Arduino IO(2019)</a:t>
            </a:r>
            <a:endParaRPr lang="en-US" altLang="zh-CN" dirty="0" smtClean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360" y="998220"/>
            <a:ext cx="8229600" cy="5166995"/>
          </a:xfrm>
        </p:spPr>
        <p:txBody>
          <a:bodyPr/>
          <a:p>
            <a:pPr marL="0" indent="0" latinLnBrk="0">
              <a:lnSpc>
                <a:spcPts val="192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accent2"/>
                </a:solidFill>
              </a:rPr>
              <a:t>NET "AN[0]" LOC = AC21 | IOSTANDARD = LVCMOS33;</a:t>
            </a:r>
            <a:endParaRPr lang="zh-CN" altLang="en-US" sz="1600">
              <a:solidFill>
                <a:schemeClr val="accent2"/>
              </a:solidFill>
            </a:endParaRPr>
          </a:p>
          <a:p>
            <a:pPr marL="0" indent="0" latinLnBrk="0">
              <a:lnSpc>
                <a:spcPts val="192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accent2"/>
                </a:solidFill>
              </a:rPr>
              <a:t>NET "AN[1]" LOC = AD21 | IOSTANDARD = LVCMOS33;</a:t>
            </a:r>
            <a:endParaRPr lang="zh-CN" altLang="en-US" sz="1600">
              <a:solidFill>
                <a:schemeClr val="accent2"/>
              </a:solidFill>
            </a:endParaRPr>
          </a:p>
          <a:p>
            <a:pPr marL="0" indent="0" latinLnBrk="0">
              <a:lnSpc>
                <a:spcPts val="192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accent2"/>
                </a:solidFill>
              </a:rPr>
              <a:t>NET "AN[2]" LOC = AB21 | IOSTANDARD = LVCMOS33;</a:t>
            </a:r>
            <a:endParaRPr lang="zh-CN" altLang="en-US" sz="1600">
              <a:solidFill>
                <a:schemeClr val="accent2"/>
              </a:solidFill>
            </a:endParaRPr>
          </a:p>
          <a:p>
            <a:pPr marL="0" indent="0" latinLnBrk="0">
              <a:lnSpc>
                <a:spcPts val="192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accent2"/>
                </a:solidFill>
              </a:rPr>
              <a:t>NET "AN[3]" LOC = AC22 | IOSTANDARD = LVCMOS33 ;</a:t>
            </a:r>
            <a:endParaRPr lang="zh-CN" altLang="en-US" sz="1600">
              <a:solidFill>
                <a:schemeClr val="accent2"/>
              </a:solidFill>
            </a:endParaRPr>
          </a:p>
          <a:p>
            <a:pPr marL="0" indent="0" latinLnBrk="0">
              <a:lnSpc>
                <a:spcPts val="192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accent2"/>
                </a:solidFill>
              </a:rPr>
              <a:t>NET "SEGMENT[0]" LOC=AB22 | IOSTANDARD = LVCMOS33;#a</a:t>
            </a:r>
            <a:endParaRPr lang="zh-CN" altLang="en-US" sz="1600">
              <a:solidFill>
                <a:schemeClr val="accent2"/>
              </a:solidFill>
            </a:endParaRPr>
          </a:p>
          <a:p>
            <a:pPr marL="0" indent="0" latinLnBrk="0">
              <a:lnSpc>
                <a:spcPts val="192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accent2"/>
                </a:solidFill>
              </a:rPr>
              <a:t>NET "SEGMENT[1]" LOC=AD24 | IOSTANDARD = LVCMOS33;#b</a:t>
            </a:r>
            <a:endParaRPr lang="zh-CN" altLang="en-US" sz="1600">
              <a:solidFill>
                <a:schemeClr val="accent2"/>
              </a:solidFill>
            </a:endParaRPr>
          </a:p>
          <a:p>
            <a:pPr marL="0" indent="0" latinLnBrk="0">
              <a:lnSpc>
                <a:spcPts val="192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accent2"/>
                </a:solidFill>
              </a:rPr>
              <a:t>NET "SEGMENT[2]" LOC=AD23 | IOSTANDARD = LVCMOS33;#c</a:t>
            </a:r>
            <a:endParaRPr lang="zh-CN" altLang="en-US" sz="1600">
              <a:solidFill>
                <a:schemeClr val="accent2"/>
              </a:solidFill>
            </a:endParaRPr>
          </a:p>
          <a:p>
            <a:pPr marL="0" indent="0" latinLnBrk="0">
              <a:lnSpc>
                <a:spcPts val="192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accent2"/>
                </a:solidFill>
              </a:rPr>
              <a:t>NET "SEGMENT[3]" LOC=Y21  | IOSTANDARD = LVCMOS33;#d</a:t>
            </a:r>
            <a:endParaRPr lang="zh-CN" altLang="en-US" sz="1600">
              <a:solidFill>
                <a:schemeClr val="accent2"/>
              </a:solidFill>
            </a:endParaRPr>
          </a:p>
          <a:p>
            <a:pPr marL="0" indent="0" latinLnBrk="0">
              <a:lnSpc>
                <a:spcPts val="192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accent2"/>
                </a:solidFill>
              </a:rPr>
              <a:t>NET "SEGMENT[4]" LOC=W20  | IOSTANDARD = LVCMOS33;#e</a:t>
            </a:r>
            <a:endParaRPr lang="zh-CN" altLang="en-US" sz="1600">
              <a:solidFill>
                <a:schemeClr val="accent2"/>
              </a:solidFill>
            </a:endParaRPr>
          </a:p>
          <a:p>
            <a:pPr marL="0" indent="0" latinLnBrk="0">
              <a:lnSpc>
                <a:spcPts val="192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accent2"/>
                </a:solidFill>
              </a:rPr>
              <a:t>NET "SEGMENT[5]" LOC=AC24 | IOSTANDARD = LVCMOS33;#f</a:t>
            </a:r>
            <a:endParaRPr lang="zh-CN" altLang="en-US" sz="1600">
              <a:solidFill>
                <a:schemeClr val="accent2"/>
              </a:solidFill>
            </a:endParaRPr>
          </a:p>
          <a:p>
            <a:pPr marL="0" indent="0" latinLnBrk="0">
              <a:lnSpc>
                <a:spcPts val="192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accent2"/>
                </a:solidFill>
              </a:rPr>
              <a:t>NET "SEGMENT[6]" LOC=AC23 | IOSTANDARD = LVCMOS33;#g</a:t>
            </a:r>
            <a:endParaRPr lang="zh-CN" altLang="en-US" sz="1600">
              <a:solidFill>
                <a:schemeClr val="accent2"/>
              </a:solidFill>
            </a:endParaRPr>
          </a:p>
          <a:p>
            <a:pPr marL="0" indent="0" latinLnBrk="0">
              <a:lnSpc>
                <a:spcPts val="192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accent2"/>
                </a:solidFill>
              </a:rPr>
              <a:t>NET "SEGMENT[7]" LOC=AA22 | IOSTANDARD = LVCMOS33;#po</a:t>
            </a:r>
            <a:endParaRPr lang="zh-CN" altLang="en-US" sz="1600">
              <a:solidFill>
                <a:schemeClr val="accent2"/>
              </a:solidFill>
            </a:endParaRPr>
          </a:p>
          <a:p>
            <a:pPr marL="0" indent="0" latinLnBrk="0">
              <a:lnSpc>
                <a:spcPts val="192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accent2"/>
                </a:solidFill>
              </a:rPr>
              <a:t>NET"Buzzer"LOC=AF25 | IOSTANDARD=LVCMOS33;#Buzzer</a:t>
            </a:r>
            <a:endParaRPr lang="zh-CN" altLang="en-US" sz="1600">
              <a:solidFill>
                <a:schemeClr val="accent2"/>
              </a:solidFill>
            </a:endParaRPr>
          </a:p>
          <a:p>
            <a:pPr marL="0" indent="0" latinLnBrk="0">
              <a:lnSpc>
                <a:spcPts val="192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accent2"/>
                </a:solidFill>
              </a:rPr>
              <a:t>NET"LED[0]"LOC=W23  | IOSTANDARD=LVCMOS33;#D1</a:t>
            </a:r>
            <a:endParaRPr lang="zh-CN" altLang="en-US" sz="1600">
              <a:solidFill>
                <a:schemeClr val="accent2"/>
              </a:solidFill>
            </a:endParaRPr>
          </a:p>
          <a:p>
            <a:pPr marL="0" indent="0" latinLnBrk="0">
              <a:lnSpc>
                <a:spcPts val="192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accent2"/>
                </a:solidFill>
              </a:rPr>
              <a:t>NET"LED[1]"LOC=AB26 | IOSTANDARD=LVCMOS33;#D2</a:t>
            </a:r>
            <a:endParaRPr lang="zh-CN" altLang="en-US" sz="1600">
              <a:solidFill>
                <a:schemeClr val="accent2"/>
              </a:solidFill>
            </a:endParaRPr>
          </a:p>
          <a:p>
            <a:pPr marL="0" indent="0" latinLnBrk="0">
              <a:lnSpc>
                <a:spcPts val="192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accent2"/>
                </a:solidFill>
              </a:rPr>
              <a:t>NET"LED[2]"LOC=Y25  | IOSTANDARD=LVCMOS33;#D3</a:t>
            </a:r>
            <a:endParaRPr lang="zh-CN" altLang="en-US" sz="1600">
              <a:solidFill>
                <a:schemeClr val="accent2"/>
              </a:solidFill>
            </a:endParaRPr>
          </a:p>
          <a:p>
            <a:pPr marL="0" indent="0" latinLnBrk="0">
              <a:lnSpc>
                <a:spcPts val="192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accent2"/>
                </a:solidFill>
              </a:rPr>
              <a:t>NET"LED[3]"LOC=AA23 | IOSTANDARD=LVCMOS33;#D4</a:t>
            </a:r>
            <a:endParaRPr lang="zh-CN" altLang="en-US" sz="1600">
              <a:solidFill>
                <a:schemeClr val="accent2"/>
              </a:solidFill>
            </a:endParaRPr>
          </a:p>
          <a:p>
            <a:pPr marL="0" indent="0" latinLnBrk="0">
              <a:lnSpc>
                <a:spcPts val="192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accent2"/>
                </a:solidFill>
              </a:rPr>
              <a:t>NET"LED[4]"LOC=Y23  | IOSTANDARD=LVCMOS33;#D5</a:t>
            </a:r>
            <a:endParaRPr lang="zh-CN" altLang="en-US" sz="1600">
              <a:solidFill>
                <a:schemeClr val="accent2"/>
              </a:solidFill>
            </a:endParaRPr>
          </a:p>
          <a:p>
            <a:pPr marL="0" indent="0" latinLnBrk="0">
              <a:lnSpc>
                <a:spcPts val="192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accent2"/>
                </a:solidFill>
              </a:rPr>
              <a:t>NET"LED[5]"LOC=Y22  | IOSTANDARD=LVCMOS33;#D6</a:t>
            </a:r>
            <a:endParaRPr lang="zh-CN" altLang="en-US" sz="1600">
              <a:solidFill>
                <a:schemeClr val="accent2"/>
              </a:solidFill>
            </a:endParaRPr>
          </a:p>
          <a:p>
            <a:pPr marL="0" indent="0" latinLnBrk="0">
              <a:lnSpc>
                <a:spcPts val="192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accent2"/>
                </a:solidFill>
              </a:rPr>
              <a:t>NET"LED[6]"LOC=AE21 | IOSTANDARD=LVCMOS33;#D7</a:t>
            </a:r>
            <a:endParaRPr lang="zh-CN" altLang="en-US" sz="1800">
              <a:solidFill>
                <a:schemeClr val="accent2"/>
              </a:solidFill>
            </a:endParaRPr>
          </a:p>
          <a:p>
            <a:pPr marL="0" indent="0" latinLnBrk="0">
              <a:lnSpc>
                <a:spcPts val="1920"/>
              </a:lnSpc>
              <a:spcBef>
                <a:spcPts val="0"/>
              </a:spcBef>
              <a:buNone/>
            </a:pPr>
            <a:r>
              <a:rPr lang="zh-CN" altLang="en-US" sz="1600">
                <a:solidFill>
                  <a:schemeClr val="accent2"/>
                </a:solidFill>
              </a:rPr>
              <a:t>NET"LED[7]"LOC=AF24 | IOSTANDARD=LVCMOS33;#D8</a:t>
            </a:r>
            <a:endParaRPr lang="zh-CN" altLang="en-US" sz="1600">
              <a:solidFill>
                <a:schemeClr val="accent2"/>
              </a:solidFill>
            </a:endParaRPr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739255" y="64071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>
                <a:solidFill>
                  <a:schemeClr val="accent2"/>
                </a:solidFill>
                <a:sym typeface="+mn-ea"/>
              </a:rPr>
              <a:t>Arduino</a:t>
            </a:r>
            <a:r>
              <a:rPr smtClean="0">
                <a:solidFill>
                  <a:schemeClr val="accent2"/>
                </a:solidFill>
                <a:sym typeface="+mn-ea"/>
              </a:rPr>
              <a:t>小板</a:t>
            </a:r>
            <a:r>
              <a:rPr lang="en-US" altLang="zh-CN" smtClean="0">
                <a:solidFill>
                  <a:schemeClr val="accent2"/>
                </a:solidFill>
                <a:sym typeface="+mn-ea"/>
              </a:rPr>
              <a:t>2018</a:t>
            </a:r>
            <a:r>
              <a:rPr smtClean="0">
                <a:solidFill>
                  <a:schemeClr val="accent2"/>
                </a:solidFill>
                <a:sym typeface="+mn-ea"/>
              </a:rPr>
              <a:t>年更换这是旧</a:t>
            </a:r>
            <a:r>
              <a:rPr lang="en-US" altLang="zh-CN" smtClean="0">
                <a:solidFill>
                  <a:schemeClr val="accent2"/>
                </a:solidFill>
                <a:sym typeface="+mn-ea"/>
              </a:rPr>
              <a:t>UCF</a:t>
            </a:r>
            <a:endParaRPr lang="en-US" altLang="zh-CN" smtClean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824" y="1268760"/>
            <a:ext cx="7429500" cy="4992409"/>
          </a:xfrm>
          <a:prstGeom prst="rect">
            <a:avLst/>
          </a:prstGeom>
        </p:spPr>
      </p:pic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r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输入设备功能定义</a:t>
            </a:r>
            <a:endParaRPr lang="zh-CN" altLang="en-US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95288" y="1052513"/>
          <a:ext cx="8229600" cy="3765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416"/>
                <a:gridCol w="2088232"/>
                <a:gridCol w="2088232"/>
                <a:gridCol w="2540720"/>
              </a:tblGrid>
              <a:tr h="3407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开关定义</a:t>
                      </a:r>
                      <a:endParaRPr lang="zh-CN" altLang="en-US" sz="180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=0</a:t>
                      </a:r>
                      <a:endParaRPr lang="zh-CN" altLang="en-US" sz="180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=1</a:t>
                      </a:r>
                      <a:endParaRPr lang="zh-CN" altLang="en-US" sz="180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备注</a:t>
                      </a:r>
                      <a:endParaRPr lang="zh-CN" altLang="en-US" sz="1800" dirty="0"/>
                    </a:p>
                  </a:txBody>
                  <a:tcPr marT="0" marB="0"/>
                </a:tc>
              </a:tr>
              <a:tr h="3407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SW[0]</a:t>
                      </a:r>
                      <a:endParaRPr lang="zh-CN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图形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七段点阵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文本</a:t>
                      </a:r>
                      <a:r>
                        <a:rPr lang="en-US" altLang="zh-CN" dirty="0" smtClean="0"/>
                        <a:t>(16</a:t>
                      </a:r>
                      <a:r>
                        <a:rPr lang="zh-CN" altLang="en-US" dirty="0" smtClean="0"/>
                        <a:t>进制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</a:tr>
              <a:tr h="3407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SW[1]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位二进制高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位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位二进制低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位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Arduino-Sword</a:t>
                      </a:r>
                      <a:r>
                        <a:rPr lang="en-US" altLang="zh-CN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002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</a:tr>
              <a:tr h="1991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SW[2]</a:t>
                      </a:r>
                      <a:endParaRPr lang="en-US" altLang="zh-CN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全速时钟                  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单步钟 </a:t>
                      </a:r>
                      <a:endParaRPr lang="zh-CN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时钟切换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</a:tr>
              <a:tr h="2654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SW[4]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存储器写禁止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存储器写使能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存储单元写控制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</a:tr>
              <a:tr h="20408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SW[7:5]</a:t>
                      </a:r>
                      <a:endParaRPr lang="zh-CN" altLang="en-US" sz="1800" dirty="0" smtClean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 smtClean="0"/>
                        <a:t>=000</a:t>
                      </a:r>
                      <a:endParaRPr lang="en-US" altLang="zh-CN" sz="18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=001</a:t>
                      </a:r>
                      <a:endParaRPr lang="zh-CN" altLang="en-US" sz="18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=010</a:t>
                      </a:r>
                      <a:endParaRPr lang="zh-CN" altLang="en-US" sz="1800" dirty="0" smtClean="0"/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=011</a:t>
                      </a:r>
                      <a:endParaRPr lang="en-US" altLang="zh-CN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=100</a:t>
                      </a:r>
                      <a:endParaRPr lang="en-US" altLang="zh-CN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=101</a:t>
                      </a:r>
                      <a:endParaRPr lang="en-US" altLang="zh-CN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</a:rPr>
                        <a:t>=110</a:t>
                      </a:r>
                      <a:endParaRPr lang="en-US" altLang="zh-CN" sz="18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</a:rPr>
                        <a:t>=111</a:t>
                      </a:r>
                      <a:endParaRPr lang="zh-CN" altLang="en-US" sz="1800" dirty="0" smtClean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 smtClean="0"/>
                        <a:t>通道</a:t>
                      </a:r>
                      <a:r>
                        <a:rPr lang="en-US" altLang="zh-CN" sz="1800" dirty="0" smtClean="0"/>
                        <a:t>0</a:t>
                      </a:r>
                      <a:endParaRPr lang="en-US" altLang="zh-CN" sz="1800" dirty="0" smtClean="0"/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 smtClean="0"/>
                        <a:t>通道</a:t>
                      </a:r>
                      <a:r>
                        <a:rPr lang="en-US" altLang="zh-CN" sz="1800" dirty="0" smtClean="0"/>
                        <a:t>1</a:t>
                      </a:r>
                      <a:endParaRPr lang="en-US" altLang="zh-CN" sz="1800" dirty="0" smtClean="0"/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 smtClean="0"/>
                        <a:t>通道</a:t>
                      </a:r>
                      <a:r>
                        <a:rPr lang="en-US" altLang="zh-CN" sz="1800" dirty="0" smtClean="0"/>
                        <a:t>2</a:t>
                      </a:r>
                      <a:endParaRPr lang="en-US" altLang="zh-CN" sz="1800" dirty="0" smtClean="0"/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通道</a:t>
                      </a:r>
                      <a:r>
                        <a:rPr lang="en-US" altLang="zh-CN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altLang="zh-CN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通道</a:t>
                      </a:r>
                      <a:r>
                        <a:rPr lang="en-US" altLang="zh-CN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altLang="zh-CN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通道</a:t>
                      </a:r>
                      <a:r>
                        <a:rPr lang="en-US" altLang="zh-CN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altLang="zh-CN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</a:rPr>
                        <a:t>通道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US" altLang="zh-CN" sz="1800" b="0" dirty="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通道</a:t>
                      </a:r>
                      <a:r>
                        <a:rPr lang="en-US" altLang="zh-CN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altLang="zh-CN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endParaRPr kumimoji="0" lang="en-US" altLang="zh-CN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kumimoji="0" lang="en-US" altLang="zh-CN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endParaRPr kumimoji="0" lang="zh-CN" alt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SUM(</a:t>
                      </a:r>
                      <a:r>
                        <a:rPr kumimoji="0" lang="en-US" altLang="zh-CN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ALU_Out</a:t>
                      </a:r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zh-CN" sz="1800" b="1" i="0" kern="1200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i="0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Sign extension</a:t>
                      </a:r>
                      <a:endParaRPr lang="en-US" altLang="zh-CN" sz="1800" b="1" i="0" kern="1200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i="0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 bit Ext. to 32 bits</a:t>
                      </a:r>
                      <a:endParaRPr lang="en-US" altLang="zh-CN" sz="1800" b="1" i="0" kern="1200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通用分频输出</a:t>
                      </a:r>
                      <a:endParaRPr lang="en-US" altLang="zh-CN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ROM_D</a:t>
                      </a:r>
                      <a:r>
                        <a:rPr lang="zh-CN" alt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输出</a:t>
                      </a:r>
                      <a:endParaRPr lang="en-US" altLang="zh-CN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RAM_B</a:t>
                      </a:r>
                      <a:r>
                        <a:rPr lang="zh-CN" alt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输出</a:t>
                      </a:r>
                      <a:r>
                        <a:rPr lang="en-US" altLang="zh-CN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D(31:0)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</a:tr>
            </a:tbl>
          </a:graphicData>
        </a:graphic>
      </p:graphicFrame>
      <p:graphicFrame>
        <p:nvGraphicFramePr>
          <p:cNvPr id="5" name="内容占位符 3"/>
          <p:cNvGraphicFramePr>
            <a:graphicFrameLocks noGrp="1"/>
          </p:cNvGraphicFramePr>
          <p:nvPr>
            <p:ph idx="1"/>
          </p:nvPr>
        </p:nvGraphicFramePr>
        <p:xfrm>
          <a:off x="395536" y="4869160"/>
          <a:ext cx="8229600" cy="182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/>
                <a:gridCol w="2088232"/>
                <a:gridCol w="2088232"/>
                <a:gridCol w="2540968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按键定义</a:t>
                      </a:r>
                      <a:endParaRPr lang="zh-CN" altLang="en-US" sz="18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=0</a:t>
                      </a:r>
                      <a:endParaRPr lang="zh-CN" altLang="en-US" sz="18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=1</a:t>
                      </a:r>
                      <a:endParaRPr lang="zh-CN" altLang="en-US" sz="18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备注</a:t>
                      </a:r>
                      <a:endParaRPr lang="zh-CN" altLang="en-US" sz="1800" dirty="0"/>
                    </a:p>
                  </a:txBody>
                  <a:tcPr marT="45726" marB="45726"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BTN[0]</a:t>
                      </a:r>
                      <a:endParaRPr lang="zh-CN" altLang="en-US" sz="1800" dirty="0" smtClean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正脉冲左移</a:t>
                      </a:r>
                      <a:endParaRPr lang="zh-CN" altLang="en-US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SW[15]=0,SW[7:5]&lt;=001</a:t>
                      </a:r>
                      <a:endParaRPr lang="zh-CN" altLang="en-US" sz="1800" dirty="0" smtClean="0"/>
                    </a:p>
                  </a:txBody>
                  <a:tcPr marT="45724" marB="45724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BTN[1]</a:t>
                      </a:r>
                      <a:endParaRPr lang="zh-CN" altLang="en-US" sz="18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正脉冲右移</a:t>
                      </a:r>
                      <a:endParaRPr lang="zh-CN" altLang="en-US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SW[15]=0,SW[7:5]&lt;=001</a:t>
                      </a:r>
                      <a:endParaRPr lang="zh-CN" altLang="en-US" sz="1800" dirty="0" smtClean="0"/>
                    </a:p>
                  </a:txBody>
                  <a:tcPr marT="45724" marB="45724"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BTN[2]</a:t>
                      </a:r>
                      <a:endParaRPr lang="zh-CN" altLang="en-US" sz="1800" dirty="0" smtClean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</a:rPr>
                        <a:t>正脉冲输入修改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SW[15]=0,SW[7:5]&lt;=001</a:t>
                      </a:r>
                      <a:endParaRPr lang="zh-CN" altLang="en-US" sz="1800" dirty="0" smtClean="0"/>
                    </a:p>
                  </a:txBody>
                  <a:tcPr marT="45724" marB="45724"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RSTN</a:t>
                      </a:r>
                      <a:endParaRPr lang="zh-CN" altLang="en-US" sz="1800" dirty="0" smtClean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endParaRPr lang="zh-CN" altLang="en-US" sz="1800" dirty="0" smtClean="0"/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长按复位</a:t>
                      </a:r>
                      <a:endParaRPr lang="zh-CN" altLang="en-US" sz="1800" dirty="0"/>
                    </a:p>
                  </a:txBody>
                  <a:tcPr marT="45724" marB="45724"/>
                </a:tc>
              </a:tr>
            </a:tbl>
          </a:graphicData>
        </a:graphic>
      </p:graphicFrame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899910" y="644080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</a:rPr>
              <a:t>Course Outline</a:t>
            </a:r>
            <a:endParaRPr lang="zh-CN" altLang="en-US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219200" y="1371600"/>
          <a:ext cx="7206952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实验室规范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40" y="964565"/>
            <a:ext cx="9124315" cy="5200650"/>
          </a:xfrm>
        </p:spPr>
        <p:txBody>
          <a:bodyPr/>
          <a:p>
            <a:r>
              <a:rPr lang="zh-CN" altLang="en-US" sz="2800"/>
              <a:t>实验结束时请关闭电脑主机（显示器电源不用关闭）。</a:t>
            </a:r>
            <a:endParaRPr lang="zh-CN" altLang="en-US" sz="2800"/>
          </a:p>
          <a:p>
            <a:r>
              <a:rPr lang="zh-CN" altLang="en-US" sz="2800"/>
              <a:t>关闭</a:t>
            </a:r>
            <a:r>
              <a:rPr lang="en-US" altLang="zh-CN" sz="2800"/>
              <a:t>SWORD</a:t>
            </a:r>
            <a:r>
              <a:rPr lang="zh-CN" altLang="en-US" sz="2800"/>
              <a:t>实验台电脑，但不要合上实验台盖子，不要拔动实验台这一端的</a:t>
            </a:r>
            <a:r>
              <a:rPr lang="en-US" altLang="zh-CN" sz="2800"/>
              <a:t>USB</a:t>
            </a:r>
            <a:r>
              <a:rPr lang="zh-CN" altLang="en-US" sz="2800"/>
              <a:t>下载线。</a:t>
            </a:r>
            <a:endParaRPr lang="zh-CN" altLang="en-US" sz="2800"/>
          </a:p>
          <a:p>
            <a:r>
              <a:rPr lang="zh-CN" altLang="en-US" sz="2800"/>
              <a:t>请整理好椅子，如下图所示：</a:t>
            </a:r>
            <a:endParaRPr lang="zh-CN" altLang="en-US"/>
          </a:p>
          <a:p>
            <a:r>
              <a:rPr lang="zh-CN" altLang="en-US" sz="2800"/>
              <a:t>每一张桌子上都有一个接线板提供电源，请不要打开电脑桌的后盖板取电。</a:t>
            </a:r>
            <a:r>
              <a:rPr lang="zh-CN" altLang="en-US" sz="2800">
                <a:solidFill>
                  <a:srgbClr val="FF0000"/>
                </a:solidFill>
              </a:rPr>
              <a:t>（部分</a:t>
            </a:r>
            <a:r>
              <a:rPr lang="en-US" altLang="zh-CN" sz="2800">
                <a:solidFill>
                  <a:srgbClr val="FF0000"/>
                </a:solidFill>
              </a:rPr>
              <a:t>WIN10</a:t>
            </a:r>
            <a:r>
              <a:rPr lang="zh-CN" altLang="en-US" sz="2800">
                <a:solidFill>
                  <a:srgbClr val="FF0000"/>
                </a:solidFill>
              </a:rPr>
              <a:t>密码：</a:t>
            </a:r>
            <a:r>
              <a:rPr lang="en-US" altLang="zh-CN" sz="2800">
                <a:solidFill>
                  <a:srgbClr val="FF0000"/>
                </a:solidFill>
              </a:rPr>
              <a:t>123456</a:t>
            </a:r>
            <a:r>
              <a:rPr lang="zh-CN" altLang="en-US" sz="2800">
                <a:solidFill>
                  <a:srgbClr val="FF0000"/>
                </a:solidFill>
              </a:rPr>
              <a:t>）</a:t>
            </a:r>
            <a:endParaRPr lang="zh-CN" altLang="en-US" sz="2800">
              <a:solidFill>
                <a:srgbClr val="FF0000"/>
              </a:solidFill>
            </a:endParaRPr>
          </a:p>
        </p:txBody>
      </p:sp>
      <p:pic>
        <p:nvPicPr>
          <p:cNvPr id="5" name="图片 4" descr="椅子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" y="3989070"/>
            <a:ext cx="4193540" cy="2517140"/>
          </a:xfrm>
          <a:prstGeom prst="rect">
            <a:avLst/>
          </a:prstGeom>
        </p:spPr>
      </p:pic>
      <p:pic>
        <p:nvPicPr>
          <p:cNvPr id="6" name="图片 5" descr="微信图片接线板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465" y="3989070"/>
            <a:ext cx="4102735" cy="25171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47664" y="2852936"/>
            <a:ext cx="6020916" cy="2526159"/>
          </a:xfrm>
        </p:spPr>
        <p:txBody>
          <a:bodyPr/>
          <a:lstStyle/>
          <a:p>
            <a:pPr algn="ctr">
              <a:buClr>
                <a:srgbClr val="FF3300"/>
              </a:buClr>
              <a:buSzPct val="95000"/>
              <a:buFont typeface="Wingdings" panose="05000000000000000000" pitchFamily="2" charset="2"/>
              <a:buChar char="¤"/>
            </a:pPr>
            <a:r>
              <a:rPr lang="en-US" altLang="zh-CN" sz="8800" dirty="0">
                <a:solidFill>
                  <a:srgbClr val="000000"/>
                </a:solidFill>
                <a:latin typeface="Algerian" panose="04020705040A02060702" pitchFamily="82" charset="0"/>
                <a:ea typeface="+mn-ea"/>
              </a:rPr>
              <a:t>END</a:t>
            </a:r>
            <a:endParaRPr lang="zh-CN" altLang="en-US" sz="8800" dirty="0">
              <a:solidFill>
                <a:srgbClr val="000000"/>
              </a:solidFill>
              <a:latin typeface="Algerian" panose="04020705040A02060702" pitchFamily="82" charset="0"/>
              <a:ea typeface="+mn-ea"/>
            </a:endParaRPr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806565" y="639064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88" y="115888"/>
            <a:ext cx="7870825" cy="955675"/>
          </a:xfrm>
        </p:spPr>
        <p:txBody>
          <a:bodyPr/>
          <a:lstStyle/>
          <a:p>
            <a:pPr eaLnBrk="1" hangingPunct="1"/>
            <a:r>
              <a:rPr altLang="zh-CN" sz="4800" smtClean="0">
                <a:ea typeface="黑体" panose="02010609060101010101" pitchFamily="49" charset="-122"/>
              </a:rPr>
              <a:t>实验任务</a:t>
            </a:r>
            <a:endParaRPr sz="4800" smtClean="0">
              <a:ea typeface="黑体" panose="02010609060101010101" pitchFamily="49" charset="-122"/>
            </a:endParaRPr>
          </a:p>
        </p:txBody>
      </p:sp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68313" y="1196975"/>
            <a:ext cx="8353425" cy="4824413"/>
          </a:xfrm>
        </p:spPr>
        <p:txBody>
          <a:bodyPr/>
          <a:lstStyle/>
          <a:p>
            <a:pPr marL="0" lv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800" dirty="0" smtClean="0">
                <a:solidFill>
                  <a:schemeClr val="tx1"/>
                </a:solidFill>
              </a:rPr>
              <a:t>1.  </a:t>
            </a:r>
            <a:r>
              <a:rPr lang="zh-CN" altLang="en-US" sz="2800" dirty="0" smtClean="0">
                <a:solidFill>
                  <a:schemeClr val="tx1"/>
                </a:solidFill>
              </a:rPr>
              <a:t>优化逻辑实验输出的显示模块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 smtClean="0"/>
              <a:t>将原理转化为结构化行为描述</a:t>
            </a:r>
            <a:endParaRPr lang="en-US" altLang="zh-CN" sz="2400" dirty="0" smtClean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 smtClean="0"/>
              <a:t>增加七段码文本图形显示</a:t>
            </a:r>
            <a:r>
              <a:rPr lang="en-US" altLang="zh-CN" sz="2400" dirty="0" smtClean="0"/>
              <a:t>	</a:t>
            </a:r>
            <a:endParaRPr lang="zh-CN" altLang="en-US" sz="2400" dirty="0"/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800" dirty="0" smtClean="0">
                <a:solidFill>
                  <a:schemeClr val="tx1"/>
                </a:solidFill>
              </a:rPr>
              <a:t>2. </a:t>
            </a:r>
            <a:r>
              <a:rPr lang="zh-CN" altLang="en-US" sz="2800" dirty="0">
                <a:solidFill>
                  <a:schemeClr val="tx1"/>
                </a:solidFill>
              </a:rPr>
              <a:t>在</a:t>
            </a:r>
            <a:r>
              <a:rPr lang="en-US" altLang="zh-CN" sz="2800" dirty="0">
                <a:solidFill>
                  <a:schemeClr val="tx1"/>
                </a:solidFill>
              </a:rPr>
              <a:t>Exp01</a:t>
            </a:r>
            <a:r>
              <a:rPr lang="zh-CN" altLang="en-US" sz="2800" dirty="0">
                <a:solidFill>
                  <a:schemeClr val="tx1"/>
                </a:solidFill>
              </a:rPr>
              <a:t>上增加修改验证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0" lv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dirty="0" smtClean="0"/>
          </a:p>
        </p:txBody>
      </p:sp>
      <p:sp>
        <p:nvSpPr>
          <p:cNvPr id="2560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BF90E5-2682-457B-A9AA-F88662B9932E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</a:rPr>
              <a:t>Course Outline</a:t>
            </a:r>
            <a:endParaRPr lang="zh-CN" altLang="en-US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219200" y="1371600"/>
          <a:ext cx="7206952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097" name="图片 2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49" y="764704"/>
            <a:ext cx="8424936" cy="60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椭圆 23"/>
          <p:cNvSpPr/>
          <p:nvPr/>
        </p:nvSpPr>
        <p:spPr>
          <a:xfrm>
            <a:off x="7909006" y="1988840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100" name="组合 4099"/>
          <p:cNvGrpSpPr/>
          <p:nvPr/>
        </p:nvGrpSpPr>
        <p:grpSpPr>
          <a:xfrm>
            <a:off x="6420922" y="4112925"/>
            <a:ext cx="336550" cy="334645"/>
            <a:chOff x="6420922" y="4112925"/>
            <a:chExt cx="336550" cy="334645"/>
          </a:xfrm>
        </p:grpSpPr>
        <p:sp>
          <p:nvSpPr>
            <p:cNvPr id="61" name="椭圆 60"/>
            <p:cNvSpPr/>
            <p:nvPr/>
          </p:nvSpPr>
          <p:spPr>
            <a:xfrm>
              <a:off x="6420922" y="4112925"/>
              <a:ext cx="334010" cy="33401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220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 </a:t>
              </a:r>
              <a:endParaRPr lang="zh-CN" sz="110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80"/>
            <p:cNvSpPr txBox="1"/>
            <p:nvPr/>
          </p:nvSpPr>
          <p:spPr>
            <a:xfrm>
              <a:off x="6422827" y="4112925"/>
              <a:ext cx="334645" cy="334645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 b="1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15</a:t>
              </a:r>
              <a:r>
                <a:rPr lang="en-US" sz="80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RB450G</a:t>
              </a:r>
              <a:endParaRPr lang="zh-CN" sz="110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99" name="圆角矩形 4098"/>
          <p:cNvSpPr/>
          <p:nvPr/>
        </p:nvSpPr>
        <p:spPr>
          <a:xfrm>
            <a:off x="7655997" y="1052737"/>
            <a:ext cx="668020" cy="1803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4641191" y="3978651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4139952" y="3585088"/>
            <a:ext cx="1336488" cy="12268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3" name="圆角矩形 82"/>
          <p:cNvSpPr/>
          <p:nvPr/>
        </p:nvSpPr>
        <p:spPr>
          <a:xfrm>
            <a:off x="1326318" y="5205545"/>
            <a:ext cx="5765962" cy="15079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5724128" y="3624185"/>
            <a:ext cx="465788" cy="10607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5788462" y="3959086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3398958" y="4009970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3300718" y="3789040"/>
            <a:ext cx="497019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4641191" y="3094990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endParaRPr lang="zh-C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4039871" y="2948088"/>
            <a:ext cx="1506458" cy="552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1691680" y="1052736"/>
            <a:ext cx="1224136" cy="552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2076252" y="1167075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endParaRPr lang="zh-C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3107903" y="1307768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3706411" y="1130872"/>
            <a:ext cx="1849764" cy="4796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4474186" y="1188869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endParaRPr lang="zh-C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5915267" y="1307768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6898849" y="1307768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8028384" y="2996952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8028384" y="4823182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9" name="圆角矩形 98"/>
          <p:cNvSpPr/>
          <p:nvPr/>
        </p:nvSpPr>
        <p:spPr>
          <a:xfrm>
            <a:off x="7663171" y="5517232"/>
            <a:ext cx="660845" cy="6660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7802292" y="5661248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13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416757" y="2276872"/>
            <a:ext cx="497019" cy="34435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509930" y="3689380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14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6831674" y="3528729"/>
            <a:ext cx="1907856" cy="10523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7635287" y="3923999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15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526339" y="5896113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575376" y="1690834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1070369" y="1167075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5724128" y="3140968"/>
            <a:ext cx="525149" cy="444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5822166" y="3191291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18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6889570" y="4820141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571460" cy="691815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平台</a:t>
            </a:r>
            <a:r>
              <a:rPr lang="zh-CN" altLang="en-US" dirty="0" smtClean="0"/>
              <a:t>人机交互设备及板级资源</a:t>
            </a:r>
            <a:endParaRPr lang="zh-CN" altLang="en-US" dirty="0"/>
          </a:p>
        </p:txBody>
      </p:sp>
      <p:sp>
        <p:nvSpPr>
          <p:cNvPr id="112" name="矩形 111"/>
          <p:cNvSpPr/>
          <p:nvPr/>
        </p:nvSpPr>
        <p:spPr>
          <a:xfrm>
            <a:off x="1326318" y="5407270"/>
            <a:ext cx="4364376" cy="677108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800" b="1" dirty="0">
                <a:ln w="18000">
                  <a:solidFill>
                    <a:srgbClr val="3366FF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FFFFFF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1" lang="zh-CN" altLang="en-US" sz="3800" b="1" dirty="0">
                <a:ln w="18000">
                  <a:solidFill>
                    <a:srgbClr val="3366FF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FFFFFF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个简单</a:t>
            </a:r>
            <a:r>
              <a:rPr kumimoji="1" lang="zh-CN" altLang="en-US" sz="3800" b="1" dirty="0" smtClean="0">
                <a:ln w="18000">
                  <a:solidFill>
                    <a:srgbClr val="3366FF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FFFFFF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外设：</a:t>
            </a:r>
            <a:r>
              <a:rPr kumimoji="1" lang="en-US" altLang="zh-CN" sz="3800" b="1" dirty="0" smtClean="0">
                <a:ln w="18000">
                  <a:solidFill>
                    <a:srgbClr val="3366FF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FFFFFF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GPIO</a:t>
            </a:r>
            <a:endParaRPr kumimoji="1" lang="zh-CN" altLang="en-US" sz="3800" b="1" dirty="0">
              <a:ln w="18000">
                <a:solidFill>
                  <a:srgbClr val="3366FF">
                    <a:satMod val="140000"/>
                  </a:srgbClr>
                </a:solidFill>
                <a:prstDash val="solid"/>
                <a:miter lim="800000"/>
              </a:ln>
              <a:solidFill>
                <a:srgbClr val="FFFFFF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987978" y="2856591"/>
            <a:ext cx="2065051" cy="19635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Arduino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4209299" y="5316038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1774996" y="3334003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437512" cy="95436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  <a:r>
              <a:rPr lang="zh-CN" altLang="en-US" dirty="0" smtClean="0"/>
              <a:t>平台板</a:t>
            </a:r>
            <a:r>
              <a:rPr lang="zh-CN" altLang="en-US" dirty="0"/>
              <a:t>级</a:t>
            </a:r>
            <a:r>
              <a:rPr lang="zh-CN" altLang="en-US" dirty="0" smtClean="0"/>
              <a:t>资源说明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467543" y="1052736"/>
          <a:ext cx="7920881" cy="3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387"/>
                <a:gridCol w="3138557"/>
                <a:gridCol w="821380"/>
                <a:gridCol w="3138557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</a:rPr>
                        <a:t>编号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</a:rPr>
                        <a:t>功能区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</a:rPr>
                        <a:t>编号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</a:rPr>
                        <a:t>功能区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XC7K160T-1FFG676C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10M/100M/1000M</a:t>
                      </a:r>
                      <a:r>
                        <a:rPr lang="zh-CN" sz="1800">
                          <a:effectLst/>
                        </a:rPr>
                        <a:t>以太网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</a:rPr>
                        <a:t>电源输入及开关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11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</a:t>
                      </a:r>
                      <a:r>
                        <a:rPr lang="zh-CN" sz="1800">
                          <a:effectLst/>
                        </a:rPr>
                        <a:t>位色</a:t>
                      </a:r>
                      <a:r>
                        <a:rPr lang="en-US" sz="1800">
                          <a:effectLst/>
                        </a:rPr>
                        <a:t>VGA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GPIO</a:t>
                      </a:r>
                      <a:r>
                        <a:rPr lang="zh-CN" sz="1800" dirty="0">
                          <a:effectLst/>
                        </a:rPr>
                        <a:t>（包括按键、拨码开关、</a:t>
                      </a:r>
                      <a:r>
                        <a:rPr lang="en-US" sz="1800" dirty="0">
                          <a:effectLst/>
                        </a:rPr>
                        <a:t>LED</a:t>
                      </a:r>
                      <a:r>
                        <a:rPr lang="zh-CN" sz="1800" dirty="0">
                          <a:effectLst/>
                        </a:rPr>
                        <a:t>和</a:t>
                      </a:r>
                      <a:r>
                        <a:rPr lang="en-US" sz="1800" dirty="0">
                          <a:effectLst/>
                        </a:rPr>
                        <a:t>7</a:t>
                      </a:r>
                      <a:r>
                        <a:rPr lang="zh-CN" sz="1800" dirty="0">
                          <a:effectLst/>
                        </a:rPr>
                        <a:t>段数码管）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HDMI</a:t>
                      </a:r>
                      <a:r>
                        <a:rPr lang="zh-CN" sz="1800" dirty="0">
                          <a:effectLst/>
                        </a:rPr>
                        <a:t>输入（上）</a:t>
                      </a:r>
                      <a:endParaRPr lang="zh-CN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HDMI</a:t>
                      </a:r>
                      <a:r>
                        <a:rPr lang="zh-CN" sz="1800" dirty="0">
                          <a:effectLst/>
                        </a:rPr>
                        <a:t>输出（下）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SRAM</a:t>
                      </a:r>
                      <a:r>
                        <a:rPr lang="zh-CN" sz="1800" dirty="0">
                          <a:effectLst/>
                        </a:rPr>
                        <a:t>静态存储器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13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FPGA</a:t>
                      </a:r>
                      <a:r>
                        <a:rPr lang="zh-CN" sz="1800">
                          <a:effectLst/>
                        </a:rPr>
                        <a:t>配置（</a:t>
                      </a:r>
                      <a:r>
                        <a:rPr lang="en-US" sz="1800">
                          <a:effectLst/>
                        </a:rPr>
                        <a:t>USB-JTAG</a:t>
                      </a:r>
                      <a:r>
                        <a:rPr lang="zh-CN" sz="1800">
                          <a:effectLst/>
                        </a:rPr>
                        <a:t>）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DDR3 SDRAM</a:t>
                      </a:r>
                      <a:r>
                        <a:rPr lang="zh-CN" sz="1800" dirty="0">
                          <a:effectLst/>
                        </a:rPr>
                        <a:t>动态存储器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14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Pmod™</a:t>
                      </a:r>
                      <a:r>
                        <a:rPr lang="zh-CN" sz="1800">
                          <a:effectLst/>
                        </a:rPr>
                        <a:t>扩展口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NOR </a:t>
                      </a:r>
                      <a:r>
                        <a:rPr lang="zh-CN" sz="1800">
                          <a:effectLst/>
                        </a:rPr>
                        <a:t>型并行闪存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15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SFP+</a:t>
                      </a:r>
                      <a:r>
                        <a:rPr lang="zh-CN" sz="1800" dirty="0">
                          <a:effectLst/>
                        </a:rPr>
                        <a:t>光模块接口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RS232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16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SATA</a:t>
                      </a:r>
                      <a:r>
                        <a:rPr lang="zh-CN" sz="1800" dirty="0">
                          <a:effectLst/>
                        </a:rPr>
                        <a:t>接口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MicroSD</a:t>
                      </a:r>
                      <a:r>
                        <a:rPr lang="zh-CN" sz="1800">
                          <a:effectLst/>
                        </a:rPr>
                        <a:t>卡槽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17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</a:rPr>
                        <a:t>麦克风输入和单声道耳机接口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USB-OTG</a:t>
                      </a:r>
                      <a:r>
                        <a:rPr lang="zh-CN" sz="1800">
                          <a:effectLst/>
                        </a:rPr>
                        <a:t>、</a:t>
                      </a:r>
                      <a:r>
                        <a:rPr lang="en-US" sz="1800">
                          <a:effectLst/>
                        </a:rPr>
                        <a:t>USB-HID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18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SPI</a:t>
                      </a:r>
                      <a:r>
                        <a:rPr lang="zh-CN" sz="1800" dirty="0">
                          <a:effectLst/>
                        </a:rPr>
                        <a:t>闪存（</a:t>
                      </a:r>
                      <a:r>
                        <a:rPr lang="en-US" sz="1800" dirty="0">
                          <a:effectLst/>
                        </a:rPr>
                        <a:t>FPGA</a:t>
                      </a:r>
                      <a:r>
                        <a:rPr lang="zh-CN" sz="1800" dirty="0">
                          <a:effectLst/>
                        </a:rPr>
                        <a:t>配置用）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67544" y="4114760"/>
          <a:ext cx="7920880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0934"/>
                <a:gridCol w="1160147"/>
                <a:gridCol w="2249463"/>
                <a:gridCol w="2130336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FPGA</a:t>
                      </a: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XC7K70T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XC7K160T (SWORD)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XC7K325T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Logic Cells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65,600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162,240</a:t>
                      </a:r>
                      <a:endParaRPr lang="zh-CN" sz="1800" b="1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326,080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BlockRAM</a:t>
                      </a:r>
                      <a:r>
                        <a:rPr lang="en-US" sz="1800" dirty="0">
                          <a:effectLst/>
                        </a:rPr>
                        <a:t> (Kb)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4,860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11,700</a:t>
                      </a:r>
                      <a:endParaRPr lang="zh-CN" sz="1800" b="1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16,020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DSP Slices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240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600</a:t>
                      </a:r>
                      <a:endParaRPr lang="zh-CN" sz="1800" b="1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840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PCIe</a:t>
                      </a:r>
                      <a:r>
                        <a:rPr lang="en-US" sz="1800" dirty="0">
                          <a:effectLst/>
                        </a:rPr>
                        <a:t>® Gen2 Blocks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1</a:t>
                      </a:r>
                      <a:endParaRPr lang="zh-CN" sz="1800" b="1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GTX Transceivers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(12.5 Gb/s Max Rate)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8</a:t>
                      </a:r>
                      <a:endParaRPr lang="zh-CN" sz="1800" b="1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16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I/O Pins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300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400</a:t>
                      </a:r>
                      <a:endParaRPr lang="zh-CN" sz="1800" b="1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500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" name="圆角矩形 7"/>
          <p:cNvSpPr/>
          <p:nvPr/>
        </p:nvSpPr>
        <p:spPr>
          <a:xfrm>
            <a:off x="3923928" y="4077072"/>
            <a:ext cx="2376264" cy="22322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8735</Words>
  <Application>WPS 演示</Application>
  <PresentationFormat>全屏显示(4:3)</PresentationFormat>
  <Paragraphs>1087</Paragraphs>
  <Slides>51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51</vt:i4>
      </vt:variant>
    </vt:vector>
  </HeadingPairs>
  <TitlesOfParts>
    <vt:vector size="78" baseType="lpstr">
      <vt:lpstr>Arial</vt:lpstr>
      <vt:lpstr>宋体</vt:lpstr>
      <vt:lpstr>Wingdings</vt:lpstr>
      <vt:lpstr>Calibri</vt:lpstr>
      <vt:lpstr>Calibri</vt:lpstr>
      <vt:lpstr>微软雅黑</vt:lpstr>
      <vt:lpstr>黑体</vt:lpstr>
      <vt:lpstr>华文隶书</vt:lpstr>
      <vt:lpstr>Times New Roman</vt:lpstr>
      <vt:lpstr>华文行楷</vt:lpstr>
      <vt:lpstr>隶书</vt:lpstr>
      <vt:lpstr>楷体_GB2312</vt:lpstr>
      <vt:lpstr>新宋体</vt:lpstr>
      <vt:lpstr>Arial Unicode MS</vt:lpstr>
      <vt:lpstr>Arial</vt:lpstr>
      <vt:lpstr>Wingdings 2</vt:lpstr>
      <vt:lpstr>Perpetua</vt:lpstr>
      <vt:lpstr>Tahoma</vt:lpstr>
      <vt:lpstr>Algerian</vt:lpstr>
      <vt:lpstr>Office 主题</vt:lpstr>
      <vt:lpstr>MS_ClipArt_Gallery.5</vt:lpstr>
      <vt:lpstr>Paint.Picture</vt:lpstr>
      <vt:lpstr>Paint.Picture</vt:lpstr>
      <vt:lpstr>Paint.Picture</vt:lpstr>
      <vt:lpstr>Paint.Picture</vt:lpstr>
      <vt:lpstr>Paint.Picture</vt:lpstr>
      <vt:lpstr>Paint.Picture</vt:lpstr>
      <vt:lpstr>Computer Organization &amp; Design 					   实验与课程设计</vt:lpstr>
      <vt:lpstr>Course Outline</vt:lpstr>
      <vt:lpstr>实验目的</vt:lpstr>
      <vt:lpstr>实验环境</vt:lpstr>
      <vt:lpstr>Course Outline</vt:lpstr>
      <vt:lpstr>实验任务</vt:lpstr>
      <vt:lpstr>Course Outline</vt:lpstr>
      <vt:lpstr>Sword平台人机交互设备及板级资源</vt:lpstr>
      <vt:lpstr>Sword平台板级资源说明</vt:lpstr>
      <vt:lpstr>计算机组成实验要求</vt:lpstr>
      <vt:lpstr>本课程实验的四个基本设备</vt:lpstr>
      <vt:lpstr>本课程要完成的最小系统：CPU+4GPIO</vt:lpstr>
      <vt:lpstr>PowerPoint 演示文稿</vt:lpstr>
      <vt:lpstr>七段译码器文本与图形显示</vt:lpstr>
      <vt:lpstr>七段译码器文本显示	  SW[0] =1</vt:lpstr>
      <vt:lpstr>七段译码器图形显示：扩展   SW[0] =0</vt:lpstr>
      <vt:lpstr>7段译码器映射图形例子</vt:lpstr>
      <vt:lpstr>七段显示器译码电路逻辑结构</vt:lpstr>
      <vt:lpstr>七段译显示设备端口信号：U61</vt:lpstr>
      <vt:lpstr>Arduino Sword-002四位七段显示结构</vt:lpstr>
      <vt:lpstr>逻辑课:设计disp_num显示模块</vt:lpstr>
      <vt:lpstr>逻辑课:多路选择器应用：4位七段显示扫描控制</vt:lpstr>
      <vt:lpstr>逻辑课:MC14495</vt:lpstr>
      <vt:lpstr>使用Case语句实现条件输出同步信号 			      四位七段动态显示实现</vt:lpstr>
      <vt:lpstr>Sword平台八位七段显示结构</vt:lpstr>
      <vt:lpstr>八位七段显示器静态译码结构：							HexTo8SEG.v</vt:lpstr>
      <vt:lpstr>Seg_Map</vt:lpstr>
      <vt:lpstr>Sword-七段译显示器端口信号：U6</vt:lpstr>
      <vt:lpstr>LED并行显示模块U7：SPIO</vt:lpstr>
      <vt:lpstr>Sword平台SPIO并行/LED显示参考描述</vt:lpstr>
      <vt:lpstr>并转串移位寄存核：</vt:lpstr>
      <vt:lpstr>逻辑课:接口说明：主板LED灯</vt:lpstr>
      <vt:lpstr>74LV164A</vt:lpstr>
      <vt:lpstr>74LV164A</vt:lpstr>
      <vt:lpstr>Course Outline</vt:lpstr>
      <vt:lpstr>设计工程：OExp02-7SEG</vt:lpstr>
      <vt:lpstr>设计要点</vt:lpstr>
      <vt:lpstr>四位七段显示器八位显示仿真结果</vt:lpstr>
      <vt:lpstr>PowerPoint 演示文稿</vt:lpstr>
      <vt:lpstr>实验二顶层模块描述：同实验一</vt:lpstr>
      <vt:lpstr>顶层模块调用层次</vt:lpstr>
      <vt:lpstr>顶层模块调用层次</vt:lpstr>
      <vt:lpstr>顶层模块调用层次</vt:lpstr>
      <vt:lpstr>物理验证-板级GPIO接口功能</vt:lpstr>
      <vt:lpstr>用户约束</vt:lpstr>
      <vt:lpstr>用户约束</vt:lpstr>
      <vt:lpstr>Arduino IO(2019)</vt:lpstr>
      <vt:lpstr>Arduino小板2018年更换这是旧UCF</vt:lpstr>
      <vt:lpstr>输入设备功能定义</vt:lpstr>
      <vt:lpstr>实验室规范和说明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Nexys-3人机交互设备  7段译码器文本与图形显示</dc:title>
  <dc:creator>zj_sqs</dc:creator>
  <cp:lastModifiedBy>生活如茶</cp:lastModifiedBy>
  <cp:revision>247</cp:revision>
  <dcterms:created xsi:type="dcterms:W3CDTF">2013-01-07T04:15:00Z</dcterms:created>
  <dcterms:modified xsi:type="dcterms:W3CDTF">2019-02-27T02:52:58Z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